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  <Override PartName="/ppt/charts/style10.xml" ContentType="application/vnd.ms-office.chartstyle+xml"/>
  <Override PartName="/ppt/charts/colors10.xml" ContentType="application/vnd.ms-office.chartcolorstyle+xml"/>
  <Override PartName="/ppt/charts/style11.xml" ContentType="application/vnd.ms-office.chartstyle+xml"/>
  <Override PartName="/ppt/charts/colors11.xml" ContentType="application/vnd.ms-office.chartcolorstyle+xml"/>
  <Override PartName="/ppt/charts/style12.xml" ContentType="application/vnd.ms-office.chartstyle+xml"/>
  <Override PartName="/ppt/charts/colors12.xml" ContentType="application/vnd.ms-office.chartcolorstyle+xml"/>
  <Override PartName="/ppt/charts/style13.xml" ContentType="application/vnd.ms-office.chartstyle+xml"/>
  <Override PartName="/ppt/charts/colors13.xml" ContentType="application/vnd.ms-office.chartcolorstyle+xml"/>
  <Override PartName="/ppt/charts/style14.xml" ContentType="application/vnd.ms-office.chartstyle+xml"/>
  <Override PartName="/ppt/charts/colors14.xml" ContentType="application/vnd.ms-office.chartcolorstyle+xml"/>
  <Override PartName="/ppt/charts/style15.xml" ContentType="application/vnd.ms-office.chartstyle+xml"/>
  <Override PartName="/ppt/charts/colors15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>
        <p:scale>
          <a:sx n="120" d="100"/>
          <a:sy n="120" d="100"/>
        </p:scale>
        <p:origin x="-120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oleObject" Target="file:///\\bistore\katalogi10\kwrak\sondaze\Baza_COVID_partie_politycy.xlsx" TargetMode="External"/><Relationship Id="rId4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oleObject" Target="file:///\\bistore\katalogi10\kwrak\sondaze\7-13.11%20robocze\Zeszyt1_ost.xlsx" TargetMode="External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oleObject" Target="file:///\\bistore\katalogi10\kwrak\sondaze\7-13.11%20robocze\Zeszyt1_ost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oleObject" Target="file:///\\bistore\katalogi10\kwrak\sondaze\7-13.11%20robocze\Zeszyt1.xlsx" TargetMode="External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Style" Target="style13.xml"/><Relationship Id="rId2" Type="http://schemas.microsoft.com/office/2011/relationships/chartColorStyle" Target="colors13.xml"/><Relationship Id="rId1" Type="http://schemas.openxmlformats.org/officeDocument/2006/relationships/oleObject" Target="file:///\\bistore\katalogi10\kwrak\sondaze\7-13.11%20robocze\Zeszyt1.xlsx" TargetMode="External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Style" Target="style14.xml"/><Relationship Id="rId2" Type="http://schemas.microsoft.com/office/2011/relationships/chartColorStyle" Target="colors14.xml"/><Relationship Id="rId1" Type="http://schemas.openxmlformats.org/officeDocument/2006/relationships/oleObject" Target="file:///\\bistore\katalogi10\kwrak\sondaze\7-13.11%20robocze\Zeszyt1_ost.xlsx" TargetMode="External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Style" Target="style15.xml"/><Relationship Id="rId2" Type="http://schemas.microsoft.com/office/2011/relationships/chartColorStyle" Target="colors15.xml"/><Relationship Id="rId1" Type="http://schemas.openxmlformats.org/officeDocument/2006/relationships/oleObject" Target="file:///\\bistore\katalogi10\kwrak\sondaze\1-6.11%20robocze\Zeszyt1_1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file:///\\bistore\katalogi10\kwrak\sondaze\Baza_COVID_partie_politycy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file:///\\bistore\katalogi10\kwrak\sondaze\7-13.11%20robocze\Zeszyt1_ost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oleObject" Target="file:///\\bistore\katalogi10\kwrak\sondaze\7-13.11%20robocze\Zeszyt1_ost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oleObject" Target="file:///\\bistore\katalogi10\kwrak\sondaze\7-13.11%20robocze\Zeszyt1_ost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oleObject" Target="file:///\\bistore\katalogi10\kwrak\sondaze\7-13.11%20robocze\Zeszyt1_ost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oleObject" Target="file:///\\bistore\katalogi10\kwrak\sondaze\7-13.11%20robocze\Zeszyt1_ost.xlsx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oleObject" Target="file:///\\bistore\katalogi10\kwrak\sondaze\7-13.11%20robocze\Zeszyt1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oleObject" Target="file:///\\bistore\katalogi10\kwrak\sondaze\7-13.11%20robocze\Zeszyt1_os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r>
              <a:rPr lang="pl-PL"/>
              <a:t>Dzienny przyrost liczby osób zakażonych, wyzdrowiałych</a:t>
            </a:r>
            <a:r>
              <a:rPr lang="pl-PL" baseline="0"/>
              <a:t> i hospitalizoanych oraz dzienna liczba przeprowadzonych testów</a:t>
            </a:r>
            <a:r>
              <a:rPr lang="pl-PL"/>
              <a:t> 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5.6910765016114383E-2"/>
          <c:y val="0.1653971423077894"/>
          <c:w val="0.87422410776923409"/>
          <c:h val="0.52080367495256275"/>
        </c:manualLayout>
      </c:layout>
      <c:lineChart>
        <c:grouping val="standard"/>
        <c:varyColors val="0"/>
        <c:ser>
          <c:idx val="0"/>
          <c:order val="0"/>
          <c:tx>
            <c:strRef>
              <c:f>'dane COVID'!$B$2</c:f>
              <c:strCache>
                <c:ptCount val="1"/>
                <c:pt idx="0">
                  <c:v>Przyrosty liczby zarażonych</c:v>
                </c:pt>
              </c:strCache>
            </c:strRef>
          </c:tx>
          <c:spPr>
            <a:ln w="28575" cap="rnd">
              <a:solidFill>
                <a:srgbClr val="00B0F0"/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43"/>
              <c:layout>
                <c:manualLayout>
                  <c:x val="-2.8876121348466833E-2"/>
                  <c:y val="-5.7966582493407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6D61-4EF0-8C8A-0DB4D31FF25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'dane COVID'!$A$3:$A$46</c:f>
              <c:numCache>
                <c:formatCode>m/d/yyyy</c:formatCode>
                <c:ptCount val="44"/>
                <c:pt idx="0">
                  <c:v>44105</c:v>
                </c:pt>
                <c:pt idx="1">
                  <c:v>44106</c:v>
                </c:pt>
                <c:pt idx="2">
                  <c:v>44107</c:v>
                </c:pt>
                <c:pt idx="3">
                  <c:v>44108</c:v>
                </c:pt>
                <c:pt idx="4">
                  <c:v>44109</c:v>
                </c:pt>
                <c:pt idx="5">
                  <c:v>44110</c:v>
                </c:pt>
                <c:pt idx="6">
                  <c:v>44111</c:v>
                </c:pt>
                <c:pt idx="7">
                  <c:v>44112</c:v>
                </c:pt>
                <c:pt idx="8">
                  <c:v>44113</c:v>
                </c:pt>
                <c:pt idx="9">
                  <c:v>44114</c:v>
                </c:pt>
                <c:pt idx="10">
                  <c:v>44115</c:v>
                </c:pt>
                <c:pt idx="11">
                  <c:v>44116</c:v>
                </c:pt>
                <c:pt idx="12">
                  <c:v>44117</c:v>
                </c:pt>
                <c:pt idx="13">
                  <c:v>44118</c:v>
                </c:pt>
                <c:pt idx="14">
                  <c:v>44119</c:v>
                </c:pt>
                <c:pt idx="15">
                  <c:v>44120</c:v>
                </c:pt>
                <c:pt idx="16">
                  <c:v>44121</c:v>
                </c:pt>
                <c:pt idx="17">
                  <c:v>44122</c:v>
                </c:pt>
                <c:pt idx="18">
                  <c:v>44123</c:v>
                </c:pt>
                <c:pt idx="19">
                  <c:v>44124</c:v>
                </c:pt>
                <c:pt idx="20">
                  <c:v>44125</c:v>
                </c:pt>
                <c:pt idx="21">
                  <c:v>44126</c:v>
                </c:pt>
                <c:pt idx="22">
                  <c:v>44127</c:v>
                </c:pt>
                <c:pt idx="23">
                  <c:v>44128</c:v>
                </c:pt>
                <c:pt idx="24">
                  <c:v>44129</c:v>
                </c:pt>
                <c:pt idx="25">
                  <c:v>44130</c:v>
                </c:pt>
                <c:pt idx="26">
                  <c:v>44131</c:v>
                </c:pt>
                <c:pt idx="27">
                  <c:v>44132</c:v>
                </c:pt>
                <c:pt idx="28">
                  <c:v>44133</c:v>
                </c:pt>
                <c:pt idx="29">
                  <c:v>44134</c:v>
                </c:pt>
                <c:pt idx="30">
                  <c:v>44135</c:v>
                </c:pt>
                <c:pt idx="31">
                  <c:v>44136</c:v>
                </c:pt>
                <c:pt idx="32">
                  <c:v>44137</c:v>
                </c:pt>
                <c:pt idx="33">
                  <c:v>44138</c:v>
                </c:pt>
                <c:pt idx="34">
                  <c:v>44139</c:v>
                </c:pt>
                <c:pt idx="35">
                  <c:v>44140</c:v>
                </c:pt>
                <c:pt idx="36">
                  <c:v>44141</c:v>
                </c:pt>
                <c:pt idx="37">
                  <c:v>44142</c:v>
                </c:pt>
                <c:pt idx="38">
                  <c:v>44143</c:v>
                </c:pt>
                <c:pt idx="39">
                  <c:v>44144</c:v>
                </c:pt>
                <c:pt idx="40">
                  <c:v>44145</c:v>
                </c:pt>
                <c:pt idx="41">
                  <c:v>44146</c:v>
                </c:pt>
                <c:pt idx="42">
                  <c:v>44147</c:v>
                </c:pt>
                <c:pt idx="43">
                  <c:v>44148</c:v>
                </c:pt>
              </c:numCache>
            </c:numRef>
          </c:cat>
          <c:val>
            <c:numRef>
              <c:f>'dane COVID'!$B$3:$B$46</c:f>
              <c:numCache>
                <c:formatCode>_-* #\ ##0_-;\-* #\ ##0_-;_-* "-"??_-;_-@_-</c:formatCode>
                <c:ptCount val="44"/>
                <c:pt idx="0">
                  <c:v>1967</c:v>
                </c:pt>
                <c:pt idx="1">
                  <c:v>2292</c:v>
                </c:pt>
                <c:pt idx="2">
                  <c:v>2367</c:v>
                </c:pt>
                <c:pt idx="3">
                  <c:v>1934</c:v>
                </c:pt>
                <c:pt idx="4">
                  <c:v>2006</c:v>
                </c:pt>
                <c:pt idx="5">
                  <c:v>2236</c:v>
                </c:pt>
                <c:pt idx="6">
                  <c:v>3003</c:v>
                </c:pt>
                <c:pt idx="7">
                  <c:v>4280</c:v>
                </c:pt>
                <c:pt idx="8">
                  <c:v>4739</c:v>
                </c:pt>
                <c:pt idx="9">
                  <c:v>5300</c:v>
                </c:pt>
                <c:pt idx="10">
                  <c:v>4178</c:v>
                </c:pt>
                <c:pt idx="11">
                  <c:v>4394</c:v>
                </c:pt>
                <c:pt idx="12">
                  <c:v>5068</c:v>
                </c:pt>
                <c:pt idx="13">
                  <c:v>6526</c:v>
                </c:pt>
                <c:pt idx="14">
                  <c:v>8099</c:v>
                </c:pt>
                <c:pt idx="15">
                  <c:v>7705</c:v>
                </c:pt>
                <c:pt idx="16">
                  <c:v>9622</c:v>
                </c:pt>
                <c:pt idx="17">
                  <c:v>8536</c:v>
                </c:pt>
                <c:pt idx="18">
                  <c:v>7482</c:v>
                </c:pt>
                <c:pt idx="19">
                  <c:v>9291</c:v>
                </c:pt>
                <c:pt idx="20">
                  <c:v>10040</c:v>
                </c:pt>
                <c:pt idx="21">
                  <c:v>12107</c:v>
                </c:pt>
                <c:pt idx="22">
                  <c:v>13632</c:v>
                </c:pt>
                <c:pt idx="23">
                  <c:v>13628</c:v>
                </c:pt>
                <c:pt idx="24">
                  <c:v>11742</c:v>
                </c:pt>
                <c:pt idx="25">
                  <c:v>10241</c:v>
                </c:pt>
                <c:pt idx="26">
                  <c:v>16300</c:v>
                </c:pt>
                <c:pt idx="27">
                  <c:v>18820</c:v>
                </c:pt>
                <c:pt idx="28">
                  <c:v>20156</c:v>
                </c:pt>
                <c:pt idx="29">
                  <c:v>21629</c:v>
                </c:pt>
                <c:pt idx="30">
                  <c:v>21897</c:v>
                </c:pt>
                <c:pt idx="31">
                  <c:v>17171</c:v>
                </c:pt>
                <c:pt idx="32">
                  <c:v>15578</c:v>
                </c:pt>
                <c:pt idx="33">
                  <c:v>19364</c:v>
                </c:pt>
                <c:pt idx="34">
                  <c:v>24692</c:v>
                </c:pt>
                <c:pt idx="35">
                  <c:v>27143</c:v>
                </c:pt>
                <c:pt idx="36">
                  <c:v>27086</c:v>
                </c:pt>
                <c:pt idx="37">
                  <c:v>27875</c:v>
                </c:pt>
                <c:pt idx="38">
                  <c:v>24785</c:v>
                </c:pt>
                <c:pt idx="39">
                  <c:v>21713</c:v>
                </c:pt>
                <c:pt idx="40">
                  <c:v>25454</c:v>
                </c:pt>
                <c:pt idx="41">
                  <c:v>25221</c:v>
                </c:pt>
                <c:pt idx="42">
                  <c:v>22683</c:v>
                </c:pt>
                <c:pt idx="43">
                  <c:v>24051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6D61-4EF0-8C8A-0DB4D31FF25D}"/>
            </c:ext>
          </c:extLst>
        </c:ser>
        <c:ser>
          <c:idx val="1"/>
          <c:order val="1"/>
          <c:tx>
            <c:strRef>
              <c:f>'dane COVID'!$C$2</c:f>
              <c:strCache>
                <c:ptCount val="1"/>
                <c:pt idx="0">
                  <c:v>Przyrosty liczby osób, które wyzdrowiały</c:v>
                </c:pt>
              </c:strCache>
            </c:strRef>
          </c:tx>
          <c:spPr>
            <a:ln w="28575" cap="rnd">
              <a:solidFill>
                <a:srgbClr val="00B0F0"/>
              </a:solidFill>
              <a:prstDash val="sysDash"/>
              <a:round/>
            </a:ln>
            <a:effectLst/>
          </c:spPr>
          <c:marker>
            <c:symbol val="none"/>
          </c:marker>
          <c:dLbls>
            <c:dLbl>
              <c:idx val="42"/>
              <c:layout>
                <c:manualLayout>
                  <c:x val="-1.2705493393325332E-2"/>
                  <c:y val="2.60849621220333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6D61-4EF0-8C8A-0DB4D31FF25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'dane COVID'!$A$3:$A$46</c:f>
              <c:numCache>
                <c:formatCode>m/d/yyyy</c:formatCode>
                <c:ptCount val="44"/>
                <c:pt idx="0">
                  <c:v>44105</c:v>
                </c:pt>
                <c:pt idx="1">
                  <c:v>44106</c:v>
                </c:pt>
                <c:pt idx="2">
                  <c:v>44107</c:v>
                </c:pt>
                <c:pt idx="3">
                  <c:v>44108</c:v>
                </c:pt>
                <c:pt idx="4">
                  <c:v>44109</c:v>
                </c:pt>
                <c:pt idx="5">
                  <c:v>44110</c:v>
                </c:pt>
                <c:pt idx="6">
                  <c:v>44111</c:v>
                </c:pt>
                <c:pt idx="7">
                  <c:v>44112</c:v>
                </c:pt>
                <c:pt idx="8">
                  <c:v>44113</c:v>
                </c:pt>
                <c:pt idx="9">
                  <c:v>44114</c:v>
                </c:pt>
                <c:pt idx="10">
                  <c:v>44115</c:v>
                </c:pt>
                <c:pt idx="11">
                  <c:v>44116</c:v>
                </c:pt>
                <c:pt idx="12">
                  <c:v>44117</c:v>
                </c:pt>
                <c:pt idx="13">
                  <c:v>44118</c:v>
                </c:pt>
                <c:pt idx="14">
                  <c:v>44119</c:v>
                </c:pt>
                <c:pt idx="15">
                  <c:v>44120</c:v>
                </c:pt>
                <c:pt idx="16">
                  <c:v>44121</c:v>
                </c:pt>
                <c:pt idx="17">
                  <c:v>44122</c:v>
                </c:pt>
                <c:pt idx="18">
                  <c:v>44123</c:v>
                </c:pt>
                <c:pt idx="19">
                  <c:v>44124</c:v>
                </c:pt>
                <c:pt idx="20">
                  <c:v>44125</c:v>
                </c:pt>
                <c:pt idx="21">
                  <c:v>44126</c:v>
                </c:pt>
                <c:pt idx="22">
                  <c:v>44127</c:v>
                </c:pt>
                <c:pt idx="23">
                  <c:v>44128</c:v>
                </c:pt>
                <c:pt idx="24">
                  <c:v>44129</c:v>
                </c:pt>
                <c:pt idx="25">
                  <c:v>44130</c:v>
                </c:pt>
                <c:pt idx="26">
                  <c:v>44131</c:v>
                </c:pt>
                <c:pt idx="27">
                  <c:v>44132</c:v>
                </c:pt>
                <c:pt idx="28">
                  <c:v>44133</c:v>
                </c:pt>
                <c:pt idx="29">
                  <c:v>44134</c:v>
                </c:pt>
                <c:pt idx="30">
                  <c:v>44135</c:v>
                </c:pt>
                <c:pt idx="31">
                  <c:v>44136</c:v>
                </c:pt>
                <c:pt idx="32">
                  <c:v>44137</c:v>
                </c:pt>
                <c:pt idx="33">
                  <c:v>44138</c:v>
                </c:pt>
                <c:pt idx="34">
                  <c:v>44139</c:v>
                </c:pt>
                <c:pt idx="35">
                  <c:v>44140</c:v>
                </c:pt>
                <c:pt idx="36">
                  <c:v>44141</c:v>
                </c:pt>
                <c:pt idx="37">
                  <c:v>44142</c:v>
                </c:pt>
                <c:pt idx="38">
                  <c:v>44143</c:v>
                </c:pt>
                <c:pt idx="39">
                  <c:v>44144</c:v>
                </c:pt>
                <c:pt idx="40">
                  <c:v>44145</c:v>
                </c:pt>
                <c:pt idx="41">
                  <c:v>44146</c:v>
                </c:pt>
                <c:pt idx="42">
                  <c:v>44147</c:v>
                </c:pt>
                <c:pt idx="43">
                  <c:v>44148</c:v>
                </c:pt>
              </c:numCache>
            </c:numRef>
          </c:cat>
          <c:val>
            <c:numRef>
              <c:f>'dane COVID'!$C$3:$C$46</c:f>
              <c:numCache>
                <c:formatCode>_-* #\ ##0_-;\-* #\ ##0_-;_-* "-"??_-;_-@_-</c:formatCode>
                <c:ptCount val="44"/>
                <c:pt idx="0">
                  <c:v>952</c:v>
                </c:pt>
                <c:pt idx="1">
                  <c:v>856</c:v>
                </c:pt>
                <c:pt idx="2">
                  <c:v>794</c:v>
                </c:pt>
                <c:pt idx="3">
                  <c:v>549</c:v>
                </c:pt>
                <c:pt idx="4">
                  <c:v>606</c:v>
                </c:pt>
                <c:pt idx="5">
                  <c:v>1188</c:v>
                </c:pt>
                <c:pt idx="6">
                  <c:v>1144</c:v>
                </c:pt>
                <c:pt idx="7">
                  <c:v>1385</c:v>
                </c:pt>
                <c:pt idx="8">
                  <c:v>1107</c:v>
                </c:pt>
                <c:pt idx="9">
                  <c:v>1320</c:v>
                </c:pt>
                <c:pt idx="10">
                  <c:v>899</c:v>
                </c:pt>
                <c:pt idx="11">
                  <c:v>803</c:v>
                </c:pt>
                <c:pt idx="12">
                  <c:v>1843</c:v>
                </c:pt>
                <c:pt idx="13">
                  <c:v>1741</c:v>
                </c:pt>
                <c:pt idx="14">
                  <c:v>2185</c:v>
                </c:pt>
                <c:pt idx="15">
                  <c:v>2389</c:v>
                </c:pt>
                <c:pt idx="16">
                  <c:v>2489</c:v>
                </c:pt>
                <c:pt idx="17">
                  <c:v>1363</c:v>
                </c:pt>
                <c:pt idx="18">
                  <c:v>1942</c:v>
                </c:pt>
                <c:pt idx="19">
                  <c:v>2928</c:v>
                </c:pt>
                <c:pt idx="20">
                  <c:v>3320</c:v>
                </c:pt>
                <c:pt idx="21">
                  <c:v>2888</c:v>
                </c:pt>
                <c:pt idx="22">
                  <c:v>4252</c:v>
                </c:pt>
                <c:pt idx="23">
                  <c:v>3275</c:v>
                </c:pt>
                <c:pt idx="24">
                  <c:v>2683</c:v>
                </c:pt>
                <c:pt idx="25">
                  <c:v>3935</c:v>
                </c:pt>
                <c:pt idx="26">
                  <c:v>4267</c:v>
                </c:pt>
                <c:pt idx="27">
                  <c:v>5763</c:v>
                </c:pt>
                <c:pt idx="28">
                  <c:v>5457</c:v>
                </c:pt>
                <c:pt idx="29">
                  <c:v>5556</c:v>
                </c:pt>
                <c:pt idx="30">
                  <c:v>6315</c:v>
                </c:pt>
                <c:pt idx="31">
                  <c:v>7818</c:v>
                </c:pt>
                <c:pt idx="32">
                  <c:v>5573</c:v>
                </c:pt>
                <c:pt idx="33">
                  <c:v>8974</c:v>
                </c:pt>
                <c:pt idx="34">
                  <c:v>8721</c:v>
                </c:pt>
                <c:pt idx="35">
                  <c:v>10994</c:v>
                </c:pt>
                <c:pt idx="36">
                  <c:v>11835</c:v>
                </c:pt>
                <c:pt idx="37">
                  <c:v>8853</c:v>
                </c:pt>
                <c:pt idx="38">
                  <c:v>10008</c:v>
                </c:pt>
                <c:pt idx="39">
                  <c:v>11290</c:v>
                </c:pt>
                <c:pt idx="40">
                  <c:v>12214</c:v>
                </c:pt>
                <c:pt idx="41">
                  <c:v>11474</c:v>
                </c:pt>
                <c:pt idx="42">
                  <c:v>13231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6D61-4EF0-8C8A-0DB4D31FF25D}"/>
            </c:ext>
          </c:extLst>
        </c:ser>
        <c:ser>
          <c:idx val="2"/>
          <c:order val="2"/>
          <c:tx>
            <c:strRef>
              <c:f>'dane COVID'!$D$2</c:f>
              <c:strCache>
                <c:ptCount val="1"/>
                <c:pt idx="0">
                  <c:v>Przyrosty liczby osób hospitalizowanych</c:v>
                </c:pt>
              </c:strCache>
            </c:strRef>
          </c:tx>
          <c:spPr>
            <a:ln w="28575" cap="rnd">
              <a:solidFill>
                <a:srgbClr val="00B0F0"/>
              </a:solidFill>
              <a:prstDash val="sysDot"/>
              <a:round/>
            </a:ln>
            <a:effectLst/>
          </c:spPr>
          <c:marker>
            <c:symbol val="none"/>
          </c:marker>
          <c:dLbls>
            <c:dLbl>
              <c:idx val="42"/>
              <c:layout>
                <c:manualLayout>
                  <c:x val="-8.0853139775706653E-3"/>
                  <c:y val="1.73899747480221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6D61-4EF0-8C8A-0DB4D31FF25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'dane COVID'!$A$3:$A$46</c:f>
              <c:numCache>
                <c:formatCode>m/d/yyyy</c:formatCode>
                <c:ptCount val="44"/>
                <c:pt idx="0">
                  <c:v>44105</c:v>
                </c:pt>
                <c:pt idx="1">
                  <c:v>44106</c:v>
                </c:pt>
                <c:pt idx="2">
                  <c:v>44107</c:v>
                </c:pt>
                <c:pt idx="3">
                  <c:v>44108</c:v>
                </c:pt>
                <c:pt idx="4">
                  <c:v>44109</c:v>
                </c:pt>
                <c:pt idx="5">
                  <c:v>44110</c:v>
                </c:pt>
                <c:pt idx="6">
                  <c:v>44111</c:v>
                </c:pt>
                <c:pt idx="7">
                  <c:v>44112</c:v>
                </c:pt>
                <c:pt idx="8">
                  <c:v>44113</c:v>
                </c:pt>
                <c:pt idx="9">
                  <c:v>44114</c:v>
                </c:pt>
                <c:pt idx="10">
                  <c:v>44115</c:v>
                </c:pt>
                <c:pt idx="11">
                  <c:v>44116</c:v>
                </c:pt>
                <c:pt idx="12">
                  <c:v>44117</c:v>
                </c:pt>
                <c:pt idx="13">
                  <c:v>44118</c:v>
                </c:pt>
                <c:pt idx="14">
                  <c:v>44119</c:v>
                </c:pt>
                <c:pt idx="15">
                  <c:v>44120</c:v>
                </c:pt>
                <c:pt idx="16">
                  <c:v>44121</c:v>
                </c:pt>
                <c:pt idx="17">
                  <c:v>44122</c:v>
                </c:pt>
                <c:pt idx="18">
                  <c:v>44123</c:v>
                </c:pt>
                <c:pt idx="19">
                  <c:v>44124</c:v>
                </c:pt>
                <c:pt idx="20">
                  <c:v>44125</c:v>
                </c:pt>
                <c:pt idx="21">
                  <c:v>44126</c:v>
                </c:pt>
                <c:pt idx="22">
                  <c:v>44127</c:v>
                </c:pt>
                <c:pt idx="23">
                  <c:v>44128</c:v>
                </c:pt>
                <c:pt idx="24">
                  <c:v>44129</c:v>
                </c:pt>
                <c:pt idx="25">
                  <c:v>44130</c:v>
                </c:pt>
                <c:pt idx="26">
                  <c:v>44131</c:v>
                </c:pt>
                <c:pt idx="27">
                  <c:v>44132</c:v>
                </c:pt>
                <c:pt idx="28">
                  <c:v>44133</c:v>
                </c:pt>
                <c:pt idx="29">
                  <c:v>44134</c:v>
                </c:pt>
                <c:pt idx="30">
                  <c:v>44135</c:v>
                </c:pt>
                <c:pt idx="31">
                  <c:v>44136</c:v>
                </c:pt>
                <c:pt idx="32">
                  <c:v>44137</c:v>
                </c:pt>
                <c:pt idx="33">
                  <c:v>44138</c:v>
                </c:pt>
                <c:pt idx="34">
                  <c:v>44139</c:v>
                </c:pt>
                <c:pt idx="35">
                  <c:v>44140</c:v>
                </c:pt>
                <c:pt idx="36">
                  <c:v>44141</c:v>
                </c:pt>
                <c:pt idx="37">
                  <c:v>44142</c:v>
                </c:pt>
                <c:pt idx="38">
                  <c:v>44143</c:v>
                </c:pt>
                <c:pt idx="39">
                  <c:v>44144</c:v>
                </c:pt>
                <c:pt idx="40">
                  <c:v>44145</c:v>
                </c:pt>
                <c:pt idx="41">
                  <c:v>44146</c:v>
                </c:pt>
                <c:pt idx="42">
                  <c:v>44147</c:v>
                </c:pt>
                <c:pt idx="43">
                  <c:v>44148</c:v>
                </c:pt>
              </c:numCache>
            </c:numRef>
          </c:cat>
          <c:val>
            <c:numRef>
              <c:f>'dane COVID'!$D$3:$D$46</c:f>
              <c:numCache>
                <c:formatCode>_-* #\ ##0_-;\-* #\ ##0_-;_-* "-"??_-;_-@_-</c:formatCode>
                <c:ptCount val="44"/>
                <c:pt idx="0">
                  <c:v>3032</c:v>
                </c:pt>
                <c:pt idx="1">
                  <c:v>3227</c:v>
                </c:pt>
                <c:pt idx="2">
                  <c:v>3359</c:v>
                </c:pt>
                <c:pt idx="3">
                  <c:v>3370</c:v>
                </c:pt>
                <c:pt idx="4">
                  <c:v>3719</c:v>
                </c:pt>
                <c:pt idx="5">
                  <c:v>4000</c:v>
                </c:pt>
                <c:pt idx="6">
                  <c:v>4138</c:v>
                </c:pt>
                <c:pt idx="7">
                  <c:v>4407</c:v>
                </c:pt>
                <c:pt idx="8">
                  <c:v>4725</c:v>
                </c:pt>
                <c:pt idx="9">
                  <c:v>4924</c:v>
                </c:pt>
                <c:pt idx="10">
                  <c:v>5262</c:v>
                </c:pt>
                <c:pt idx="11">
                  <c:v>5669</c:v>
                </c:pt>
                <c:pt idx="12">
                  <c:v>6084</c:v>
                </c:pt>
                <c:pt idx="13">
                  <c:v>6538</c:v>
                </c:pt>
                <c:pt idx="14">
                  <c:v>6980</c:v>
                </c:pt>
                <c:pt idx="15">
                  <c:v>7612</c:v>
                </c:pt>
                <c:pt idx="16">
                  <c:v>8076</c:v>
                </c:pt>
                <c:pt idx="17">
                  <c:v>8375</c:v>
                </c:pt>
                <c:pt idx="18">
                  <c:v>8962</c:v>
                </c:pt>
                <c:pt idx="19">
                  <c:v>9439</c:v>
                </c:pt>
                <c:pt idx="20">
                  <c:v>10091</c:v>
                </c:pt>
                <c:pt idx="21">
                  <c:v>10788</c:v>
                </c:pt>
                <c:pt idx="22">
                  <c:v>11496</c:v>
                </c:pt>
                <c:pt idx="23">
                  <c:v>11887</c:v>
                </c:pt>
                <c:pt idx="24">
                  <c:v>12282</c:v>
                </c:pt>
                <c:pt idx="25">
                  <c:v>13291</c:v>
                </c:pt>
                <c:pt idx="26">
                  <c:v>13931</c:v>
                </c:pt>
                <c:pt idx="27">
                  <c:v>14631</c:v>
                </c:pt>
                <c:pt idx="28">
                  <c:v>15444</c:v>
                </c:pt>
                <c:pt idx="29">
                  <c:v>16144</c:v>
                </c:pt>
                <c:pt idx="30">
                  <c:v>16427</c:v>
                </c:pt>
                <c:pt idx="31">
                  <c:v>17223</c:v>
                </c:pt>
                <c:pt idx="32">
                  <c:v>18160</c:v>
                </c:pt>
                <c:pt idx="33">
                  <c:v>18654</c:v>
                </c:pt>
                <c:pt idx="34">
                  <c:v>19114</c:v>
                </c:pt>
                <c:pt idx="35">
                  <c:v>19479</c:v>
                </c:pt>
                <c:pt idx="36">
                  <c:v>20249</c:v>
                </c:pt>
                <c:pt idx="37">
                  <c:v>20214</c:v>
                </c:pt>
                <c:pt idx="38">
                  <c:v>20967</c:v>
                </c:pt>
                <c:pt idx="39">
                  <c:v>21640</c:v>
                </c:pt>
                <c:pt idx="40">
                  <c:v>21518</c:v>
                </c:pt>
                <c:pt idx="41">
                  <c:v>21899</c:v>
                </c:pt>
                <c:pt idx="42">
                  <c:v>22298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6D61-4EF0-8C8A-0DB4D31FF2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4178816"/>
        <c:axId val="104180352"/>
      </c:lineChart>
      <c:lineChart>
        <c:grouping val="standard"/>
        <c:varyColors val="0"/>
        <c:ser>
          <c:idx val="3"/>
          <c:order val="3"/>
          <c:tx>
            <c:strRef>
              <c:f>'dane COVID'!$E$2</c:f>
              <c:strCache>
                <c:ptCount val="1"/>
                <c:pt idx="0">
                  <c:v>Dzienna liczba przeprowadzonych testów (prawa oś)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dLbl>
              <c:idx val="42"/>
              <c:layout>
                <c:manualLayout>
                  <c:x val="-8.0853139775706653E-3"/>
                  <c:y val="2.60849621220333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6D61-4EF0-8C8A-0DB4D31FF25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'dane COVID'!$A$3:$A$46</c:f>
              <c:numCache>
                <c:formatCode>m/d/yyyy</c:formatCode>
                <c:ptCount val="44"/>
                <c:pt idx="0">
                  <c:v>44105</c:v>
                </c:pt>
                <c:pt idx="1">
                  <c:v>44106</c:v>
                </c:pt>
                <c:pt idx="2">
                  <c:v>44107</c:v>
                </c:pt>
                <c:pt idx="3">
                  <c:v>44108</c:v>
                </c:pt>
                <c:pt idx="4">
                  <c:v>44109</c:v>
                </c:pt>
                <c:pt idx="5">
                  <c:v>44110</c:v>
                </c:pt>
                <c:pt idx="6">
                  <c:v>44111</c:v>
                </c:pt>
                <c:pt idx="7">
                  <c:v>44112</c:v>
                </c:pt>
                <c:pt idx="8">
                  <c:v>44113</c:v>
                </c:pt>
                <c:pt idx="9">
                  <c:v>44114</c:v>
                </c:pt>
                <c:pt idx="10">
                  <c:v>44115</c:v>
                </c:pt>
                <c:pt idx="11">
                  <c:v>44116</c:v>
                </c:pt>
                <c:pt idx="12">
                  <c:v>44117</c:v>
                </c:pt>
                <c:pt idx="13">
                  <c:v>44118</c:v>
                </c:pt>
                <c:pt idx="14">
                  <c:v>44119</c:v>
                </c:pt>
                <c:pt idx="15">
                  <c:v>44120</c:v>
                </c:pt>
                <c:pt idx="16">
                  <c:v>44121</c:v>
                </c:pt>
                <c:pt idx="17">
                  <c:v>44122</c:v>
                </c:pt>
                <c:pt idx="18">
                  <c:v>44123</c:v>
                </c:pt>
                <c:pt idx="19">
                  <c:v>44124</c:v>
                </c:pt>
                <c:pt idx="20">
                  <c:v>44125</c:v>
                </c:pt>
                <c:pt idx="21">
                  <c:v>44126</c:v>
                </c:pt>
                <c:pt idx="22">
                  <c:v>44127</c:v>
                </c:pt>
                <c:pt idx="23">
                  <c:v>44128</c:v>
                </c:pt>
                <c:pt idx="24">
                  <c:v>44129</c:v>
                </c:pt>
                <c:pt idx="25">
                  <c:v>44130</c:v>
                </c:pt>
                <c:pt idx="26">
                  <c:v>44131</c:v>
                </c:pt>
                <c:pt idx="27">
                  <c:v>44132</c:v>
                </c:pt>
                <c:pt idx="28">
                  <c:v>44133</c:v>
                </c:pt>
                <c:pt idx="29">
                  <c:v>44134</c:v>
                </c:pt>
                <c:pt idx="30">
                  <c:v>44135</c:v>
                </c:pt>
                <c:pt idx="31">
                  <c:v>44136</c:v>
                </c:pt>
                <c:pt idx="32">
                  <c:v>44137</c:v>
                </c:pt>
                <c:pt idx="33">
                  <c:v>44138</c:v>
                </c:pt>
                <c:pt idx="34">
                  <c:v>44139</c:v>
                </c:pt>
                <c:pt idx="35">
                  <c:v>44140</c:v>
                </c:pt>
                <c:pt idx="36">
                  <c:v>44141</c:v>
                </c:pt>
                <c:pt idx="37">
                  <c:v>44142</c:v>
                </c:pt>
                <c:pt idx="38">
                  <c:v>44143</c:v>
                </c:pt>
                <c:pt idx="39">
                  <c:v>44144</c:v>
                </c:pt>
                <c:pt idx="40">
                  <c:v>44145</c:v>
                </c:pt>
                <c:pt idx="41">
                  <c:v>44146</c:v>
                </c:pt>
                <c:pt idx="42">
                  <c:v>44147</c:v>
                </c:pt>
                <c:pt idx="43">
                  <c:v>44148</c:v>
                </c:pt>
              </c:numCache>
            </c:numRef>
          </c:cat>
          <c:val>
            <c:numRef>
              <c:f>'dane COVID'!$E$3:$E$46</c:f>
              <c:numCache>
                <c:formatCode>_-* #\ ##0_-;\-* #\ ##0_-;_-* "-"??_-;_-@_-</c:formatCode>
                <c:ptCount val="44"/>
                <c:pt idx="0">
                  <c:v>29615</c:v>
                </c:pt>
                <c:pt idx="1">
                  <c:v>28724</c:v>
                </c:pt>
                <c:pt idx="2">
                  <c:v>30515</c:v>
                </c:pt>
                <c:pt idx="3">
                  <c:v>25976</c:v>
                </c:pt>
                <c:pt idx="4">
                  <c:v>18324</c:v>
                </c:pt>
                <c:pt idx="5">
                  <c:v>24036</c:v>
                </c:pt>
                <c:pt idx="6">
                  <c:v>44056</c:v>
                </c:pt>
                <c:pt idx="7">
                  <c:v>44113</c:v>
                </c:pt>
                <c:pt idx="8">
                  <c:v>30812</c:v>
                </c:pt>
                <c:pt idx="9">
                  <c:v>28230</c:v>
                </c:pt>
                <c:pt idx="10">
                  <c:v>31178</c:v>
                </c:pt>
                <c:pt idx="11">
                  <c:v>25078</c:v>
                </c:pt>
                <c:pt idx="12">
                  <c:v>33851</c:v>
                </c:pt>
                <c:pt idx="13">
                  <c:v>43852</c:v>
                </c:pt>
                <c:pt idx="14">
                  <c:v>64518</c:v>
                </c:pt>
                <c:pt idx="15">
                  <c:v>50825</c:v>
                </c:pt>
                <c:pt idx="16">
                  <c:v>48989</c:v>
                </c:pt>
                <c:pt idx="17">
                  <c:v>37289</c:v>
                </c:pt>
                <c:pt idx="18">
                  <c:v>36039</c:v>
                </c:pt>
                <c:pt idx="19">
                  <c:v>41578</c:v>
                </c:pt>
                <c:pt idx="20">
                  <c:v>59341</c:v>
                </c:pt>
                <c:pt idx="21">
                  <c:v>50200</c:v>
                </c:pt>
                <c:pt idx="22">
                  <c:v>62121</c:v>
                </c:pt>
                <c:pt idx="23">
                  <c:v>55352</c:v>
                </c:pt>
                <c:pt idx="24">
                  <c:v>53539</c:v>
                </c:pt>
                <c:pt idx="25">
                  <c:v>50407</c:v>
                </c:pt>
                <c:pt idx="26">
                  <c:v>66062</c:v>
                </c:pt>
                <c:pt idx="27">
                  <c:v>60607</c:v>
                </c:pt>
                <c:pt idx="28">
                  <c:v>67892</c:v>
                </c:pt>
                <c:pt idx="29">
                  <c:v>78041</c:v>
                </c:pt>
                <c:pt idx="30">
                  <c:v>59792</c:v>
                </c:pt>
                <c:pt idx="31">
                  <c:v>49974</c:v>
                </c:pt>
                <c:pt idx="32">
                  <c:v>65012</c:v>
                </c:pt>
                <c:pt idx="33">
                  <c:v>65792</c:v>
                </c:pt>
                <c:pt idx="34">
                  <c:v>69080</c:v>
                </c:pt>
                <c:pt idx="35">
                  <c:v>67120</c:v>
                </c:pt>
                <c:pt idx="36">
                  <c:v>82955</c:v>
                </c:pt>
                <c:pt idx="37">
                  <c:v>66814</c:v>
                </c:pt>
                <c:pt idx="38">
                  <c:v>61055</c:v>
                </c:pt>
                <c:pt idx="39">
                  <c:v>43456</c:v>
                </c:pt>
                <c:pt idx="40">
                  <c:v>54701</c:v>
                </c:pt>
                <c:pt idx="41">
                  <c:v>53274</c:v>
                </c:pt>
                <c:pt idx="42">
                  <c:v>57249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6D61-4EF0-8C8A-0DB4D31FF2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4200064"/>
        <c:axId val="104198528"/>
      </c:lineChart>
      <c:dateAx>
        <c:axId val="10417881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04180352"/>
        <c:crosses val="autoZero"/>
        <c:auto val="1"/>
        <c:lblOffset val="100"/>
        <c:baseTimeUnit val="days"/>
      </c:dateAx>
      <c:valAx>
        <c:axId val="104180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\ ##0_-;\-* #\ 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04178816"/>
        <c:crosses val="autoZero"/>
        <c:crossBetween val="midCat"/>
      </c:valAx>
      <c:valAx>
        <c:axId val="104198528"/>
        <c:scaling>
          <c:orientation val="minMax"/>
        </c:scaling>
        <c:delete val="0"/>
        <c:axPos val="r"/>
        <c:numFmt formatCode="_-* #\ ##0_-;\-* #\ ##0_-;_-* &quot;-&quot;??_-;_-@_-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04200064"/>
        <c:crosses val="max"/>
        <c:crossBetween val="between"/>
      </c:valAx>
      <c:dateAx>
        <c:axId val="10420006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104198528"/>
        <c:crosses val="autoZero"/>
        <c:auto val="1"/>
        <c:lblOffset val="100"/>
        <c:baseTimeUnit val="days"/>
      </c:date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Book Antiqua" panose="02040602050305030304" pitchFamily="18" charset="0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latin typeface="Book Antiqua" panose="02040602050305030304" pitchFamily="18" charset="0"/>
        </a:defRPr>
      </a:pPr>
      <a:endParaRPr lang="pl-PL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r>
              <a:rPr lang="pl-PL"/>
              <a:t>Wpływ pandemii wywołanej koronawirusem SARS-Cov-2 na społeczeństwo (w %)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Arkusz4!$A$25:$A$28</c:f>
              <c:strCache>
                <c:ptCount val="4"/>
                <c:pt idx="0">
                  <c:v>spadek energii
</c:v>
                </c:pt>
                <c:pt idx="1">
                  <c:v>bezsenność</c:v>
                </c:pt>
                <c:pt idx="2">
                  <c:v>trudnościami z koncentracją,</c:v>
                </c:pt>
                <c:pt idx="3">
                  <c:v>kłopoty z pamięcią.</c:v>
                </c:pt>
              </c:strCache>
            </c:strRef>
          </c:cat>
          <c:val>
            <c:numRef>
              <c:f>Arkusz4!$B$25:$B$28</c:f>
              <c:numCache>
                <c:formatCode>General</c:formatCode>
                <c:ptCount val="4"/>
                <c:pt idx="0">
                  <c:v>25</c:v>
                </c:pt>
                <c:pt idx="1">
                  <c:v>17</c:v>
                </c:pt>
                <c:pt idx="2">
                  <c:v>13</c:v>
                </c:pt>
                <c:pt idx="3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271-485D-AEE9-C9FB874171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6036608"/>
        <c:axId val="126038400"/>
      </c:barChart>
      <c:catAx>
        <c:axId val="126036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26038400"/>
        <c:crosses val="autoZero"/>
        <c:auto val="1"/>
        <c:lblAlgn val="ctr"/>
        <c:lblOffset val="100"/>
        <c:noMultiLvlLbl val="0"/>
      </c:catAx>
      <c:valAx>
        <c:axId val="126038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26036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Book Antiqua" panose="02040602050305030304" pitchFamily="18" charset="0"/>
        </a:defRPr>
      </a:pPr>
      <a:endParaRPr lang="pl-PL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r>
              <a:rPr lang="pl-PL"/>
              <a:t>Czy zamierzasz się zaszczepić się przeciw koronawirusowi SARS-CoV-2? (w %)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Arkusz4!$A$40:$A$44</c:f>
              <c:strCache>
                <c:ptCount val="5"/>
                <c:pt idx="0">
                  <c:v>Zdecydowanie tak</c:v>
                </c:pt>
                <c:pt idx="1">
                  <c:v>Raczej tak</c:v>
                </c:pt>
                <c:pt idx="2">
                  <c:v>Raczej nie</c:v>
                </c:pt>
                <c:pt idx="3">
                  <c:v>Zdecydowanie nie</c:v>
                </c:pt>
                <c:pt idx="4">
                  <c:v>Nie wiem</c:v>
                </c:pt>
              </c:strCache>
            </c:strRef>
          </c:cat>
          <c:val>
            <c:numRef>
              <c:f>Arkusz4!$B$40:$B$44</c:f>
              <c:numCache>
                <c:formatCode>General</c:formatCode>
                <c:ptCount val="5"/>
                <c:pt idx="0">
                  <c:v>18</c:v>
                </c:pt>
                <c:pt idx="1">
                  <c:v>23</c:v>
                </c:pt>
                <c:pt idx="2">
                  <c:v>26</c:v>
                </c:pt>
                <c:pt idx="3">
                  <c:v>26</c:v>
                </c:pt>
                <c:pt idx="4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F4C-4879-B3ED-50E7FC0F61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6092416"/>
        <c:axId val="126093952"/>
      </c:barChart>
      <c:catAx>
        <c:axId val="126092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26093952"/>
        <c:crosses val="autoZero"/>
        <c:auto val="1"/>
        <c:lblAlgn val="ctr"/>
        <c:lblOffset val="100"/>
        <c:noMultiLvlLbl val="0"/>
      </c:catAx>
      <c:valAx>
        <c:axId val="126093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26092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Book Antiqua" panose="02040602050305030304" pitchFamily="18" charset="0"/>
        </a:defRPr>
      </a:pPr>
      <a:endParaRPr lang="pl-PL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r>
              <a:rPr lang="pl-PL"/>
              <a:t>Czy zamierzasz zaszczepić się przeciwko COVID19, jeśli pojawi się taka szczepionka i będzie zatwierdzona do użycia? (w %)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Arkusz2!$D$12:$D$14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Nie podjęłem w tej sprawie decyzji</c:v>
                </c:pt>
              </c:strCache>
            </c:strRef>
          </c:cat>
          <c:val>
            <c:numRef>
              <c:f>Arkusz2!$E$12:$E$14</c:f>
              <c:numCache>
                <c:formatCode>0</c:formatCode>
                <c:ptCount val="3"/>
                <c:pt idx="0">
                  <c:v>28.7</c:v>
                </c:pt>
                <c:pt idx="1">
                  <c:v>33.200000000000003</c:v>
                </c:pt>
                <c:pt idx="2">
                  <c:v>38.1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B2-4E7C-BC68-38E61FF89E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6136704"/>
        <c:axId val="126138240"/>
      </c:barChart>
      <c:catAx>
        <c:axId val="126136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26138240"/>
        <c:crosses val="autoZero"/>
        <c:auto val="1"/>
        <c:lblAlgn val="ctr"/>
        <c:lblOffset val="100"/>
        <c:noMultiLvlLbl val="0"/>
      </c:catAx>
      <c:valAx>
        <c:axId val="126138240"/>
        <c:scaling>
          <c:orientation val="minMax"/>
          <c:max val="4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26136704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Book Antiqua" panose="02040602050305030304" pitchFamily="18" charset="0"/>
        </a:defRPr>
      </a:pPr>
      <a:endParaRPr lang="pl-PL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r>
              <a:rPr lang="pl-PL"/>
              <a:t>Kto Pani/Pana zdaniem ponosi odpowiedzialność za konflikt ws. aborcji? (w %)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Arkusz1!$A$2:$A$7</c:f>
              <c:strCache>
                <c:ptCount val="6"/>
                <c:pt idx="0">
                  <c:v>rząd</c:v>
                </c:pt>
                <c:pt idx="1">
                  <c:v>wszystkie strony konfliktu</c:v>
                </c:pt>
                <c:pt idx="2">
                  <c:v>Trybunał Konstytucyjny</c:v>
                </c:pt>
                <c:pt idx="3">
                  <c:v>opozycja</c:v>
                </c:pt>
                <c:pt idx="4">
                  <c:v>protestujący</c:v>
                </c:pt>
                <c:pt idx="5">
                  <c:v>nie ma zdania w tej sprawie.</c:v>
                </c:pt>
              </c:strCache>
            </c:strRef>
          </c:cat>
          <c:val>
            <c:numRef>
              <c:f>Arkusz1!$B$2:$B$7</c:f>
              <c:numCache>
                <c:formatCode>0</c:formatCode>
                <c:ptCount val="6"/>
                <c:pt idx="0">
                  <c:v>52.1</c:v>
                </c:pt>
                <c:pt idx="1">
                  <c:v>13.4</c:v>
                </c:pt>
                <c:pt idx="2">
                  <c:v>11.7</c:v>
                </c:pt>
                <c:pt idx="3">
                  <c:v>7.1</c:v>
                </c:pt>
                <c:pt idx="4">
                  <c:v>6.4</c:v>
                </c:pt>
                <c:pt idx="5">
                  <c:v>9.3000000000000007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43C-4FF3-9BBA-A6FD2D6403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6205952"/>
        <c:axId val="126207488"/>
      </c:barChart>
      <c:catAx>
        <c:axId val="126205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26207488"/>
        <c:crosses val="autoZero"/>
        <c:auto val="1"/>
        <c:lblAlgn val="ctr"/>
        <c:lblOffset val="100"/>
        <c:noMultiLvlLbl val="0"/>
      </c:catAx>
      <c:valAx>
        <c:axId val="126207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26205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Book Antiqua" panose="02040602050305030304" pitchFamily="18" charset="0"/>
        </a:defRPr>
      </a:pPr>
      <a:endParaRPr lang="pl-PL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r>
              <a:rPr lang="pl-PL"/>
              <a:t>Czy popiera Pani/Pan dewastacje kościołów i przerywanie Mszy świętych przez osoby protestujące przeciwko niedawnemu orzeczeniu Trybunału Konstytucyjnego, które zakazuje aborcji eugenicznej w Polsce? (w %)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Arkusz3!$A$37:$A$41</c:f>
              <c:strCache>
                <c:ptCount val="5"/>
                <c:pt idx="0">
                  <c:v>Zdecydowanie tak</c:v>
                </c:pt>
                <c:pt idx="1">
                  <c:v>Raczej tak</c:v>
                </c:pt>
                <c:pt idx="2">
                  <c:v>Raczej nie</c:v>
                </c:pt>
                <c:pt idx="3">
                  <c:v>Zdecydowanie nie</c:v>
                </c:pt>
                <c:pt idx="4">
                  <c:v>Trudno powiedzieć</c:v>
                </c:pt>
              </c:strCache>
            </c:strRef>
          </c:cat>
          <c:val>
            <c:numRef>
              <c:f>Arkusz3!$B$37:$B$41</c:f>
              <c:numCache>
                <c:formatCode>General</c:formatCode>
                <c:ptCount val="5"/>
                <c:pt idx="0">
                  <c:v>9</c:v>
                </c:pt>
                <c:pt idx="1">
                  <c:v>7</c:v>
                </c:pt>
                <c:pt idx="2">
                  <c:v>55</c:v>
                </c:pt>
                <c:pt idx="3">
                  <c:v>18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7DE-4987-A8FC-CEFAC40279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6246272"/>
        <c:axId val="126248064"/>
      </c:barChart>
      <c:catAx>
        <c:axId val="126246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26248064"/>
        <c:crosses val="autoZero"/>
        <c:auto val="1"/>
        <c:lblAlgn val="ctr"/>
        <c:lblOffset val="100"/>
        <c:noMultiLvlLbl val="0"/>
      </c:catAx>
      <c:valAx>
        <c:axId val="126248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26246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Book Antiqua" panose="02040602050305030304" pitchFamily="18" charset="0"/>
        </a:defRPr>
      </a:pPr>
      <a:endParaRPr lang="pl-PL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r>
              <a:rPr lang="pl-PL" dirty="0"/>
              <a:t>W jaki sposób według Pani/Pana powinna reagować polska policja wobec osób, które próbują siłą wejść na teren kościołów podczas protestów przeciwko wyrokowi Trybunału Konstytucyjnego zakazującemu aborcji eugenicznej</a:t>
            </a:r>
            <a:r>
              <a:rPr lang="pl-PL" dirty="0" smtClean="0"/>
              <a:t>? (w</a:t>
            </a:r>
            <a:r>
              <a:rPr lang="pl-PL" baseline="0" dirty="0" smtClean="0"/>
              <a:t> %)</a:t>
            </a:r>
            <a:endParaRPr lang="pl-PL" dirty="0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Arkusz3!$A$50:$A$52</c:f>
              <c:strCache>
                <c:ptCount val="3"/>
                <c:pt idx="0">
                  <c:v>Policja powinna reagować tylko w ostateczności.</c:v>
                </c:pt>
                <c:pt idx="1">
                  <c:v>Policja powinna reagować zdecydowanie.</c:v>
                </c:pt>
                <c:pt idx="2">
                  <c:v>Policja nie powinna w ogóle reagować.</c:v>
                </c:pt>
              </c:strCache>
            </c:strRef>
          </c:cat>
          <c:val>
            <c:numRef>
              <c:f>Arkusz3!$B$50:$B$52</c:f>
              <c:numCache>
                <c:formatCode>General</c:formatCode>
                <c:ptCount val="3"/>
                <c:pt idx="0">
                  <c:v>50</c:v>
                </c:pt>
                <c:pt idx="1">
                  <c:v>36</c:v>
                </c:pt>
                <c:pt idx="2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8B0-4F5A-AAE9-15AB50620E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6266752"/>
        <c:axId val="126452864"/>
      </c:barChart>
      <c:catAx>
        <c:axId val="126266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26452864"/>
        <c:crosses val="autoZero"/>
        <c:auto val="1"/>
        <c:lblAlgn val="ctr"/>
        <c:lblOffset val="100"/>
        <c:noMultiLvlLbl val="0"/>
      </c:catAx>
      <c:valAx>
        <c:axId val="126452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26266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Book Antiqua" panose="02040602050305030304" pitchFamily="18" charset="0"/>
        </a:defRPr>
      </a:pPr>
      <a:endParaRPr lang="pl-PL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r>
              <a:rPr lang="pl-PL"/>
              <a:t>Poparcie dla partii politycznych (w %)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'Poparcie dla Partii'!$K$38</c:f>
              <c:strCache>
                <c:ptCount val="1"/>
                <c:pt idx="0">
                  <c:v>Lewica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'Poparcie dla Partii'!$J$39:$J$69</c:f>
              <c:strCache>
                <c:ptCount val="31"/>
                <c:pt idx="0">
                  <c:v>IBRiS (04.07.)</c:v>
                </c:pt>
                <c:pt idx="1">
                  <c:v>Pollster (08-09.07.)</c:v>
                </c:pt>
                <c:pt idx="2">
                  <c:v>S.C. (17-20.07.)</c:v>
                </c:pt>
                <c:pt idx="3">
                  <c:v>Estymator (23-24.07.)</c:v>
                </c:pt>
                <c:pt idx="4">
                  <c:v>IBRiS (24-25.07.)</c:v>
                </c:pt>
                <c:pt idx="5">
                  <c:v>IBRiS (06-07.08.)</c:v>
                </c:pt>
                <c:pt idx="6">
                  <c:v>Kantar/CAPI (07-12.08.)</c:v>
                </c:pt>
                <c:pt idx="7">
                  <c:v>Estymator (13-14.08.)</c:v>
                </c:pt>
                <c:pt idx="8">
                  <c:v>United Surveys (21.08.)</c:v>
                </c:pt>
                <c:pt idx="9">
                  <c:v>CBOS (18-27.08.)</c:v>
                </c:pt>
                <c:pt idx="10">
                  <c:v>S.C. (21-24.08.)</c:v>
                </c:pt>
                <c:pt idx="11">
                  <c:v>Kantar (04-9.09.)</c:v>
                </c:pt>
                <c:pt idx="12">
                  <c:v>United Survey (18-19.09.)</c:v>
                </c:pt>
                <c:pt idx="13">
                  <c:v>IBRiS (18.09.)</c:v>
                </c:pt>
                <c:pt idx="14">
                  <c:v>S.C. (18-21.09.)</c:v>
                </c:pt>
                <c:pt idx="15">
                  <c:v>Estymator (25-26.09.)</c:v>
                </c:pt>
                <c:pt idx="16">
                  <c:v>CBOS (28.09.-08.10.)</c:v>
                </c:pt>
                <c:pt idx="17">
                  <c:v>IBRiS (02.10.)</c:v>
                </c:pt>
                <c:pt idx="18">
                  <c:v>S.C. (02-05.10.)</c:v>
                </c:pt>
                <c:pt idx="19">
                  <c:v>Kantar (02-07.10.)</c:v>
                </c:pt>
                <c:pt idx="20">
                  <c:v>IBRiS (16.10.)</c:v>
                </c:pt>
                <c:pt idx="21">
                  <c:v>IBRiS (20.10.)</c:v>
                </c:pt>
                <c:pt idx="22">
                  <c:v>Estymator (22-23.10.)</c:v>
                </c:pt>
                <c:pt idx="23">
                  <c:v>Kantar (26-27.10)</c:v>
                </c:pt>
                <c:pt idx="24">
                  <c:v>CBOS (19-29.10)</c:v>
                </c:pt>
                <c:pt idx="25">
                  <c:v>Estymator (29-30.10)</c:v>
                </c:pt>
                <c:pt idx="26">
                  <c:v>IBRiS (30.10)</c:v>
                </c:pt>
                <c:pt idx="27">
                  <c:v>United Survey (31.10)</c:v>
                </c:pt>
                <c:pt idx="28">
                  <c:v>IBRiS (30-31.10)</c:v>
                </c:pt>
                <c:pt idx="29">
                  <c:v>IBRiS (3.11)</c:v>
                </c:pt>
                <c:pt idx="30">
                  <c:v>S.C. (6-9.11)</c:v>
                </c:pt>
              </c:strCache>
            </c:strRef>
          </c:cat>
          <c:val>
            <c:numRef>
              <c:f>'Poparcie dla Partii'!$K$39:$K$69</c:f>
              <c:numCache>
                <c:formatCode>General</c:formatCode>
                <c:ptCount val="31"/>
                <c:pt idx="0">
                  <c:v>7</c:v>
                </c:pt>
                <c:pt idx="1">
                  <c:v>10</c:v>
                </c:pt>
                <c:pt idx="2">
                  <c:v>6</c:v>
                </c:pt>
                <c:pt idx="3">
                  <c:v>9</c:v>
                </c:pt>
                <c:pt idx="4">
                  <c:v>5</c:v>
                </c:pt>
                <c:pt idx="5">
                  <c:v>6</c:v>
                </c:pt>
                <c:pt idx="6">
                  <c:v>6</c:v>
                </c:pt>
                <c:pt idx="7">
                  <c:v>7</c:v>
                </c:pt>
                <c:pt idx="8">
                  <c:v>3</c:v>
                </c:pt>
                <c:pt idx="9">
                  <c:v>4</c:v>
                </c:pt>
                <c:pt idx="10">
                  <c:v>5</c:v>
                </c:pt>
                <c:pt idx="11">
                  <c:v>4</c:v>
                </c:pt>
                <c:pt idx="12">
                  <c:v>6</c:v>
                </c:pt>
                <c:pt idx="13">
                  <c:v>5</c:v>
                </c:pt>
                <c:pt idx="14">
                  <c:v>12</c:v>
                </c:pt>
                <c:pt idx="15">
                  <c:v>6</c:v>
                </c:pt>
                <c:pt idx="16">
                  <c:v>5</c:v>
                </c:pt>
                <c:pt idx="17">
                  <c:v>7</c:v>
                </c:pt>
                <c:pt idx="18">
                  <c:v>13</c:v>
                </c:pt>
                <c:pt idx="19">
                  <c:v>7</c:v>
                </c:pt>
                <c:pt idx="20" formatCode="0">
                  <c:v>6.4</c:v>
                </c:pt>
                <c:pt idx="21" formatCode="0">
                  <c:v>7.5</c:v>
                </c:pt>
                <c:pt idx="22" formatCode="0">
                  <c:v>7</c:v>
                </c:pt>
                <c:pt idx="23" formatCode="0">
                  <c:v>8</c:v>
                </c:pt>
                <c:pt idx="24" formatCode="0">
                  <c:v>6.9</c:v>
                </c:pt>
                <c:pt idx="25" formatCode="0">
                  <c:v>10.4</c:v>
                </c:pt>
                <c:pt idx="26" formatCode="0">
                  <c:v>6.9</c:v>
                </c:pt>
                <c:pt idx="27" formatCode="0">
                  <c:v>6</c:v>
                </c:pt>
                <c:pt idx="28" formatCode="0">
                  <c:v>6.2</c:v>
                </c:pt>
                <c:pt idx="29" formatCode="0">
                  <c:v>7</c:v>
                </c:pt>
                <c:pt idx="30">
                  <c:v>12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99A-4C44-9524-5A4DAED5CBFD}"/>
            </c:ext>
          </c:extLst>
        </c:ser>
        <c:ser>
          <c:idx val="1"/>
          <c:order val="1"/>
          <c:tx>
            <c:strRef>
              <c:f>'Poparcie dla Partii'!$L$38</c:f>
              <c:strCache>
                <c:ptCount val="1"/>
                <c:pt idx="0">
                  <c:v>KO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none"/>
          </c:marker>
          <c:dLbls>
            <c:dLbl>
              <c:idx val="30"/>
              <c:layout>
                <c:manualLayout>
                  <c:x val="-9.1585575271896352E-3"/>
                  <c:y val="7.9800475760201245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99A-4C44-9524-5A4DAED5CBF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'Poparcie dla Partii'!$J$39:$J$69</c:f>
              <c:strCache>
                <c:ptCount val="31"/>
                <c:pt idx="0">
                  <c:v>IBRiS (04.07.)</c:v>
                </c:pt>
                <c:pt idx="1">
                  <c:v>Pollster (08-09.07.)</c:v>
                </c:pt>
                <c:pt idx="2">
                  <c:v>S.C. (17-20.07.)</c:v>
                </c:pt>
                <c:pt idx="3">
                  <c:v>Estymator (23-24.07.)</c:v>
                </c:pt>
                <c:pt idx="4">
                  <c:v>IBRiS (24-25.07.)</c:v>
                </c:pt>
                <c:pt idx="5">
                  <c:v>IBRiS (06-07.08.)</c:v>
                </c:pt>
                <c:pt idx="6">
                  <c:v>Kantar/CAPI (07-12.08.)</c:v>
                </c:pt>
                <c:pt idx="7">
                  <c:v>Estymator (13-14.08.)</c:v>
                </c:pt>
                <c:pt idx="8">
                  <c:v>United Surveys (21.08.)</c:v>
                </c:pt>
                <c:pt idx="9">
                  <c:v>CBOS (18-27.08.)</c:v>
                </c:pt>
                <c:pt idx="10">
                  <c:v>S.C. (21-24.08.)</c:v>
                </c:pt>
                <c:pt idx="11">
                  <c:v>Kantar (04-9.09.)</c:v>
                </c:pt>
                <c:pt idx="12">
                  <c:v>United Survey (18-19.09.)</c:v>
                </c:pt>
                <c:pt idx="13">
                  <c:v>IBRiS (18.09.)</c:v>
                </c:pt>
                <c:pt idx="14">
                  <c:v>S.C. (18-21.09.)</c:v>
                </c:pt>
                <c:pt idx="15">
                  <c:v>Estymator (25-26.09.)</c:v>
                </c:pt>
                <c:pt idx="16">
                  <c:v>CBOS (28.09.-08.10.)</c:v>
                </c:pt>
                <c:pt idx="17">
                  <c:v>IBRiS (02.10.)</c:v>
                </c:pt>
                <c:pt idx="18">
                  <c:v>S.C. (02-05.10.)</c:v>
                </c:pt>
                <c:pt idx="19">
                  <c:v>Kantar (02-07.10.)</c:v>
                </c:pt>
                <c:pt idx="20">
                  <c:v>IBRiS (16.10.)</c:v>
                </c:pt>
                <c:pt idx="21">
                  <c:v>IBRiS (20.10.)</c:v>
                </c:pt>
                <c:pt idx="22">
                  <c:v>Estymator (22-23.10.)</c:v>
                </c:pt>
                <c:pt idx="23">
                  <c:v>Kantar (26-27.10)</c:v>
                </c:pt>
                <c:pt idx="24">
                  <c:v>CBOS (19-29.10)</c:v>
                </c:pt>
                <c:pt idx="25">
                  <c:v>Estymator (29-30.10)</c:v>
                </c:pt>
                <c:pt idx="26">
                  <c:v>IBRiS (30.10)</c:v>
                </c:pt>
                <c:pt idx="27">
                  <c:v>United Survey (31.10)</c:v>
                </c:pt>
                <c:pt idx="28">
                  <c:v>IBRiS (30-31.10)</c:v>
                </c:pt>
                <c:pt idx="29">
                  <c:v>IBRiS (3.11)</c:v>
                </c:pt>
                <c:pt idx="30">
                  <c:v>S.C. (6-9.11)</c:v>
                </c:pt>
              </c:strCache>
            </c:strRef>
          </c:cat>
          <c:val>
            <c:numRef>
              <c:f>'Poparcie dla Partii'!$L$39:$L$69</c:f>
              <c:numCache>
                <c:formatCode>General</c:formatCode>
                <c:ptCount val="31"/>
                <c:pt idx="0">
                  <c:v>24</c:v>
                </c:pt>
                <c:pt idx="1">
                  <c:v>23</c:v>
                </c:pt>
                <c:pt idx="2">
                  <c:v>19</c:v>
                </c:pt>
                <c:pt idx="3">
                  <c:v>25</c:v>
                </c:pt>
                <c:pt idx="4">
                  <c:v>26</c:v>
                </c:pt>
                <c:pt idx="5">
                  <c:v>27</c:v>
                </c:pt>
                <c:pt idx="6">
                  <c:v>23</c:v>
                </c:pt>
                <c:pt idx="7">
                  <c:v>26</c:v>
                </c:pt>
                <c:pt idx="8">
                  <c:v>23</c:v>
                </c:pt>
                <c:pt idx="9">
                  <c:v>19</c:v>
                </c:pt>
                <c:pt idx="10">
                  <c:v>5</c:v>
                </c:pt>
                <c:pt idx="11">
                  <c:v>26</c:v>
                </c:pt>
                <c:pt idx="12">
                  <c:v>23</c:v>
                </c:pt>
                <c:pt idx="13">
                  <c:v>22</c:v>
                </c:pt>
                <c:pt idx="14">
                  <c:v>20</c:v>
                </c:pt>
                <c:pt idx="15">
                  <c:v>26</c:v>
                </c:pt>
                <c:pt idx="16">
                  <c:v>16</c:v>
                </c:pt>
                <c:pt idx="17">
                  <c:v>22</c:v>
                </c:pt>
                <c:pt idx="18">
                  <c:v>20</c:v>
                </c:pt>
                <c:pt idx="19">
                  <c:v>28</c:v>
                </c:pt>
                <c:pt idx="20" formatCode="0">
                  <c:v>28.2</c:v>
                </c:pt>
                <c:pt idx="21" formatCode="0">
                  <c:v>26.8</c:v>
                </c:pt>
                <c:pt idx="22" formatCode="0">
                  <c:v>27</c:v>
                </c:pt>
                <c:pt idx="23" formatCode="0">
                  <c:v>24</c:v>
                </c:pt>
                <c:pt idx="24" formatCode="0">
                  <c:v>18.100000000000001</c:v>
                </c:pt>
                <c:pt idx="25" formatCode="0">
                  <c:v>26.8</c:v>
                </c:pt>
                <c:pt idx="26" formatCode="0">
                  <c:v>24</c:v>
                </c:pt>
                <c:pt idx="27" formatCode="0">
                  <c:v>25.3</c:v>
                </c:pt>
                <c:pt idx="28" formatCode="0">
                  <c:v>23.1</c:v>
                </c:pt>
                <c:pt idx="29" formatCode="0">
                  <c:v>24.7</c:v>
                </c:pt>
                <c:pt idx="30">
                  <c:v>21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99A-4C44-9524-5A4DAED5CBFD}"/>
            </c:ext>
          </c:extLst>
        </c:ser>
        <c:ser>
          <c:idx val="2"/>
          <c:order val="2"/>
          <c:tx>
            <c:strRef>
              <c:f>'Poparcie dla Partii'!$M$38</c:f>
              <c:strCache>
                <c:ptCount val="1"/>
                <c:pt idx="0">
                  <c:v>Polska 2050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30"/>
              <c:layout>
                <c:manualLayout>
                  <c:x val="-1.1448196908986834E-2"/>
                  <c:y val="-2.24649172951741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99A-4C44-9524-5A4DAED5CBF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'Poparcie dla Partii'!$J$39:$J$69</c:f>
              <c:strCache>
                <c:ptCount val="31"/>
                <c:pt idx="0">
                  <c:v>IBRiS (04.07.)</c:v>
                </c:pt>
                <c:pt idx="1">
                  <c:v>Pollster (08-09.07.)</c:v>
                </c:pt>
                <c:pt idx="2">
                  <c:v>S.C. (17-20.07.)</c:v>
                </c:pt>
                <c:pt idx="3">
                  <c:v>Estymator (23-24.07.)</c:v>
                </c:pt>
                <c:pt idx="4">
                  <c:v>IBRiS (24-25.07.)</c:v>
                </c:pt>
                <c:pt idx="5">
                  <c:v>IBRiS (06-07.08.)</c:v>
                </c:pt>
                <c:pt idx="6">
                  <c:v>Kantar/CAPI (07-12.08.)</c:v>
                </c:pt>
                <c:pt idx="7">
                  <c:v>Estymator (13-14.08.)</c:v>
                </c:pt>
                <c:pt idx="8">
                  <c:v>United Surveys (21.08.)</c:v>
                </c:pt>
                <c:pt idx="9">
                  <c:v>CBOS (18-27.08.)</c:v>
                </c:pt>
                <c:pt idx="10">
                  <c:v>S.C. (21-24.08.)</c:v>
                </c:pt>
                <c:pt idx="11">
                  <c:v>Kantar (04-9.09.)</c:v>
                </c:pt>
                <c:pt idx="12">
                  <c:v>United Survey (18-19.09.)</c:v>
                </c:pt>
                <c:pt idx="13">
                  <c:v>IBRiS (18.09.)</c:v>
                </c:pt>
                <c:pt idx="14">
                  <c:v>S.C. (18-21.09.)</c:v>
                </c:pt>
                <c:pt idx="15">
                  <c:v>Estymator (25-26.09.)</c:v>
                </c:pt>
                <c:pt idx="16">
                  <c:v>CBOS (28.09.-08.10.)</c:v>
                </c:pt>
                <c:pt idx="17">
                  <c:v>IBRiS (02.10.)</c:v>
                </c:pt>
                <c:pt idx="18">
                  <c:v>S.C. (02-05.10.)</c:v>
                </c:pt>
                <c:pt idx="19">
                  <c:v>Kantar (02-07.10.)</c:v>
                </c:pt>
                <c:pt idx="20">
                  <c:v>IBRiS (16.10.)</c:v>
                </c:pt>
                <c:pt idx="21">
                  <c:v>IBRiS (20.10.)</c:v>
                </c:pt>
                <c:pt idx="22">
                  <c:v>Estymator (22-23.10.)</c:v>
                </c:pt>
                <c:pt idx="23">
                  <c:v>Kantar (26-27.10)</c:v>
                </c:pt>
                <c:pt idx="24">
                  <c:v>CBOS (19-29.10)</c:v>
                </c:pt>
                <c:pt idx="25">
                  <c:v>Estymator (29-30.10)</c:v>
                </c:pt>
                <c:pt idx="26">
                  <c:v>IBRiS (30.10)</c:v>
                </c:pt>
                <c:pt idx="27">
                  <c:v>United Survey (31.10)</c:v>
                </c:pt>
                <c:pt idx="28">
                  <c:v>IBRiS (30-31.10)</c:v>
                </c:pt>
                <c:pt idx="29">
                  <c:v>IBRiS (3.11)</c:v>
                </c:pt>
                <c:pt idx="30">
                  <c:v>S.C. (6-9.11)</c:v>
                </c:pt>
              </c:strCache>
            </c:strRef>
          </c:cat>
          <c:val>
            <c:numRef>
              <c:f>'Poparcie dla Partii'!$M$39:$M$69</c:f>
              <c:numCache>
                <c:formatCode>General</c:formatCode>
                <c:ptCount val="31"/>
                <c:pt idx="0">
                  <c:v>12</c:v>
                </c:pt>
                <c:pt idx="1">
                  <c:v>12</c:v>
                </c:pt>
                <c:pt idx="2">
                  <c:v>23</c:v>
                </c:pt>
                <c:pt idx="3">
                  <c:v>11</c:v>
                </c:pt>
                <c:pt idx="4">
                  <c:v>12</c:v>
                </c:pt>
                <c:pt idx="5">
                  <c:v>12</c:v>
                </c:pt>
                <c:pt idx="6">
                  <c:v>5</c:v>
                </c:pt>
                <c:pt idx="7">
                  <c:v>12</c:v>
                </c:pt>
                <c:pt idx="8">
                  <c:v>7</c:v>
                </c:pt>
                <c:pt idx="9">
                  <c:v>2</c:v>
                </c:pt>
                <c:pt idx="10">
                  <c:v>23</c:v>
                </c:pt>
                <c:pt idx="11">
                  <c:v>11</c:v>
                </c:pt>
                <c:pt idx="12">
                  <c:v>9</c:v>
                </c:pt>
                <c:pt idx="13">
                  <c:v>11</c:v>
                </c:pt>
                <c:pt idx="14">
                  <c:v>15</c:v>
                </c:pt>
                <c:pt idx="15">
                  <c:v>11</c:v>
                </c:pt>
                <c:pt idx="16">
                  <c:v>8</c:v>
                </c:pt>
                <c:pt idx="17">
                  <c:v>9</c:v>
                </c:pt>
                <c:pt idx="18">
                  <c:v>15</c:v>
                </c:pt>
                <c:pt idx="19">
                  <c:v>9</c:v>
                </c:pt>
                <c:pt idx="20" formatCode="0">
                  <c:v>9.4</c:v>
                </c:pt>
                <c:pt idx="21" formatCode="0">
                  <c:v>8.6999999999999993</c:v>
                </c:pt>
                <c:pt idx="22" formatCode="0">
                  <c:v>12.2</c:v>
                </c:pt>
                <c:pt idx="23" formatCode="0">
                  <c:v>18</c:v>
                </c:pt>
                <c:pt idx="24" formatCode="0">
                  <c:v>9.6999999999999993</c:v>
                </c:pt>
                <c:pt idx="25" formatCode="0">
                  <c:v>13</c:v>
                </c:pt>
                <c:pt idx="26" formatCode="0">
                  <c:v>14.9</c:v>
                </c:pt>
                <c:pt idx="27" formatCode="0">
                  <c:v>14.7</c:v>
                </c:pt>
                <c:pt idx="28" formatCode="0">
                  <c:v>14.9</c:v>
                </c:pt>
                <c:pt idx="29" formatCode="0">
                  <c:v>11.3</c:v>
                </c:pt>
                <c:pt idx="30">
                  <c:v>22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A99A-4C44-9524-5A4DAED5CBFD}"/>
            </c:ext>
          </c:extLst>
        </c:ser>
        <c:ser>
          <c:idx val="3"/>
          <c:order val="3"/>
          <c:tx>
            <c:strRef>
              <c:f>'Poparcie dla Partii'!$N$38</c:f>
              <c:strCache>
                <c:ptCount val="1"/>
                <c:pt idx="0">
                  <c:v>PSL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'Poparcie dla Partii'!$J$39:$J$69</c:f>
              <c:strCache>
                <c:ptCount val="31"/>
                <c:pt idx="0">
                  <c:v>IBRiS (04.07.)</c:v>
                </c:pt>
                <c:pt idx="1">
                  <c:v>Pollster (08-09.07.)</c:v>
                </c:pt>
                <c:pt idx="2">
                  <c:v>S.C. (17-20.07.)</c:v>
                </c:pt>
                <c:pt idx="3">
                  <c:v>Estymator (23-24.07.)</c:v>
                </c:pt>
                <c:pt idx="4">
                  <c:v>IBRiS (24-25.07.)</c:v>
                </c:pt>
                <c:pt idx="5">
                  <c:v>IBRiS (06-07.08.)</c:v>
                </c:pt>
                <c:pt idx="6">
                  <c:v>Kantar/CAPI (07-12.08.)</c:v>
                </c:pt>
                <c:pt idx="7">
                  <c:v>Estymator (13-14.08.)</c:v>
                </c:pt>
                <c:pt idx="8">
                  <c:v>United Surveys (21.08.)</c:v>
                </c:pt>
                <c:pt idx="9">
                  <c:v>CBOS (18-27.08.)</c:v>
                </c:pt>
                <c:pt idx="10">
                  <c:v>S.C. (21-24.08.)</c:v>
                </c:pt>
                <c:pt idx="11">
                  <c:v>Kantar (04-9.09.)</c:v>
                </c:pt>
                <c:pt idx="12">
                  <c:v>United Survey (18-19.09.)</c:v>
                </c:pt>
                <c:pt idx="13">
                  <c:v>IBRiS (18.09.)</c:v>
                </c:pt>
                <c:pt idx="14">
                  <c:v>S.C. (18-21.09.)</c:v>
                </c:pt>
                <c:pt idx="15">
                  <c:v>Estymator (25-26.09.)</c:v>
                </c:pt>
                <c:pt idx="16">
                  <c:v>CBOS (28.09.-08.10.)</c:v>
                </c:pt>
                <c:pt idx="17">
                  <c:v>IBRiS (02.10.)</c:v>
                </c:pt>
                <c:pt idx="18">
                  <c:v>S.C. (02-05.10.)</c:v>
                </c:pt>
                <c:pt idx="19">
                  <c:v>Kantar (02-07.10.)</c:v>
                </c:pt>
                <c:pt idx="20">
                  <c:v>IBRiS (16.10.)</c:v>
                </c:pt>
                <c:pt idx="21">
                  <c:v>IBRiS (20.10.)</c:v>
                </c:pt>
                <c:pt idx="22">
                  <c:v>Estymator (22-23.10.)</c:v>
                </c:pt>
                <c:pt idx="23">
                  <c:v>Kantar (26-27.10)</c:v>
                </c:pt>
                <c:pt idx="24">
                  <c:v>CBOS (19-29.10)</c:v>
                </c:pt>
                <c:pt idx="25">
                  <c:v>Estymator (29-30.10)</c:v>
                </c:pt>
                <c:pt idx="26">
                  <c:v>IBRiS (30.10)</c:v>
                </c:pt>
                <c:pt idx="27">
                  <c:v>United Survey (31.10)</c:v>
                </c:pt>
                <c:pt idx="28">
                  <c:v>IBRiS (30-31.10)</c:v>
                </c:pt>
                <c:pt idx="29">
                  <c:v>IBRiS (3.11)</c:v>
                </c:pt>
                <c:pt idx="30">
                  <c:v>S.C. (6-9.11)</c:v>
                </c:pt>
              </c:strCache>
            </c:strRef>
          </c:cat>
          <c:val>
            <c:numRef>
              <c:f>'Poparcie dla Partii'!$N$39:$N$69</c:f>
              <c:numCache>
                <c:formatCode>General</c:formatCode>
                <c:ptCount val="31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5</c:v>
                </c:pt>
                <c:pt idx="4">
                  <c:v>2</c:v>
                </c:pt>
                <c:pt idx="5">
                  <c:v>3</c:v>
                </c:pt>
                <c:pt idx="6">
                  <c:v>3</c:v>
                </c:pt>
                <c:pt idx="7">
                  <c:v>5</c:v>
                </c:pt>
                <c:pt idx="8">
                  <c:v>2</c:v>
                </c:pt>
                <c:pt idx="9">
                  <c:v>3</c:v>
                </c:pt>
                <c:pt idx="10">
                  <c:v>2</c:v>
                </c:pt>
                <c:pt idx="11">
                  <c:v>4</c:v>
                </c:pt>
                <c:pt idx="12">
                  <c:v>5</c:v>
                </c:pt>
                <c:pt idx="13">
                  <c:v>3</c:v>
                </c:pt>
                <c:pt idx="14">
                  <c:v>5</c:v>
                </c:pt>
                <c:pt idx="15">
                  <c:v>5</c:v>
                </c:pt>
                <c:pt idx="16">
                  <c:v>3</c:v>
                </c:pt>
                <c:pt idx="17">
                  <c:v>4</c:v>
                </c:pt>
                <c:pt idx="18">
                  <c:v>4</c:v>
                </c:pt>
                <c:pt idx="19">
                  <c:v>4</c:v>
                </c:pt>
                <c:pt idx="20" formatCode="0">
                  <c:v>2.5</c:v>
                </c:pt>
                <c:pt idx="21" formatCode="0">
                  <c:v>3.8</c:v>
                </c:pt>
                <c:pt idx="22" formatCode="0">
                  <c:v>4.3</c:v>
                </c:pt>
                <c:pt idx="23" formatCode="0">
                  <c:v>3</c:v>
                </c:pt>
                <c:pt idx="24" formatCode="0">
                  <c:v>3.7</c:v>
                </c:pt>
                <c:pt idx="25" formatCode="0">
                  <c:v>4.0999999999999996</c:v>
                </c:pt>
                <c:pt idx="26" formatCode="0">
                  <c:v>3.3</c:v>
                </c:pt>
                <c:pt idx="27" formatCode="0">
                  <c:v>2.7</c:v>
                </c:pt>
                <c:pt idx="28" formatCode="0">
                  <c:v>2.8</c:v>
                </c:pt>
                <c:pt idx="29" formatCode="0">
                  <c:v>5.0999999999999996</c:v>
                </c:pt>
                <c:pt idx="30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A99A-4C44-9524-5A4DAED5CBFD}"/>
            </c:ext>
          </c:extLst>
        </c:ser>
        <c:ser>
          <c:idx val="4"/>
          <c:order val="4"/>
          <c:tx>
            <c:strRef>
              <c:f>'Poparcie dla Partii'!$O$38</c:f>
              <c:strCache>
                <c:ptCount val="1"/>
                <c:pt idx="0">
                  <c:v>ZP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'Poparcie dla Partii'!$J$39:$J$69</c:f>
              <c:strCache>
                <c:ptCount val="31"/>
                <c:pt idx="0">
                  <c:v>IBRiS (04.07.)</c:v>
                </c:pt>
                <c:pt idx="1">
                  <c:v>Pollster (08-09.07.)</c:v>
                </c:pt>
                <c:pt idx="2">
                  <c:v>S.C. (17-20.07.)</c:v>
                </c:pt>
                <c:pt idx="3">
                  <c:v>Estymator (23-24.07.)</c:v>
                </c:pt>
                <c:pt idx="4">
                  <c:v>IBRiS (24-25.07.)</c:v>
                </c:pt>
                <c:pt idx="5">
                  <c:v>IBRiS (06-07.08.)</c:v>
                </c:pt>
                <c:pt idx="6">
                  <c:v>Kantar/CAPI (07-12.08.)</c:v>
                </c:pt>
                <c:pt idx="7">
                  <c:v>Estymator (13-14.08.)</c:v>
                </c:pt>
                <c:pt idx="8">
                  <c:v>United Surveys (21.08.)</c:v>
                </c:pt>
                <c:pt idx="9">
                  <c:v>CBOS (18-27.08.)</c:v>
                </c:pt>
                <c:pt idx="10">
                  <c:v>S.C. (21-24.08.)</c:v>
                </c:pt>
                <c:pt idx="11">
                  <c:v>Kantar (04-9.09.)</c:v>
                </c:pt>
                <c:pt idx="12">
                  <c:v>United Survey (18-19.09.)</c:v>
                </c:pt>
                <c:pt idx="13">
                  <c:v>IBRiS (18.09.)</c:v>
                </c:pt>
                <c:pt idx="14">
                  <c:v>S.C. (18-21.09.)</c:v>
                </c:pt>
                <c:pt idx="15">
                  <c:v>Estymator (25-26.09.)</c:v>
                </c:pt>
                <c:pt idx="16">
                  <c:v>CBOS (28.09.-08.10.)</c:v>
                </c:pt>
                <c:pt idx="17">
                  <c:v>IBRiS (02.10.)</c:v>
                </c:pt>
                <c:pt idx="18">
                  <c:v>S.C. (02-05.10.)</c:v>
                </c:pt>
                <c:pt idx="19">
                  <c:v>Kantar (02-07.10.)</c:v>
                </c:pt>
                <c:pt idx="20">
                  <c:v>IBRiS (16.10.)</c:v>
                </c:pt>
                <c:pt idx="21">
                  <c:v>IBRiS (20.10.)</c:v>
                </c:pt>
                <c:pt idx="22">
                  <c:v>Estymator (22-23.10.)</c:v>
                </c:pt>
                <c:pt idx="23">
                  <c:v>Kantar (26-27.10)</c:v>
                </c:pt>
                <c:pt idx="24">
                  <c:v>CBOS (19-29.10)</c:v>
                </c:pt>
                <c:pt idx="25">
                  <c:v>Estymator (29-30.10)</c:v>
                </c:pt>
                <c:pt idx="26">
                  <c:v>IBRiS (30.10)</c:v>
                </c:pt>
                <c:pt idx="27">
                  <c:v>United Survey (31.10)</c:v>
                </c:pt>
                <c:pt idx="28">
                  <c:v>IBRiS (30-31.10)</c:v>
                </c:pt>
                <c:pt idx="29">
                  <c:v>IBRiS (3.11)</c:v>
                </c:pt>
                <c:pt idx="30">
                  <c:v>S.C. (6-9.11)</c:v>
                </c:pt>
              </c:strCache>
            </c:strRef>
          </c:cat>
          <c:val>
            <c:numRef>
              <c:f>'Poparcie dla Partii'!$O$39:$O$69</c:f>
              <c:numCache>
                <c:formatCode>General</c:formatCode>
                <c:ptCount val="31"/>
                <c:pt idx="0">
                  <c:v>38</c:v>
                </c:pt>
                <c:pt idx="1">
                  <c:v>41</c:v>
                </c:pt>
                <c:pt idx="2">
                  <c:v>39</c:v>
                </c:pt>
                <c:pt idx="3">
                  <c:v>42</c:v>
                </c:pt>
                <c:pt idx="4">
                  <c:v>39</c:v>
                </c:pt>
                <c:pt idx="5">
                  <c:v>34</c:v>
                </c:pt>
                <c:pt idx="6">
                  <c:v>38</c:v>
                </c:pt>
                <c:pt idx="7">
                  <c:v>42</c:v>
                </c:pt>
                <c:pt idx="8">
                  <c:v>41</c:v>
                </c:pt>
                <c:pt idx="9">
                  <c:v>44</c:v>
                </c:pt>
                <c:pt idx="10">
                  <c:v>36</c:v>
                </c:pt>
                <c:pt idx="11">
                  <c:v>39</c:v>
                </c:pt>
                <c:pt idx="12">
                  <c:v>41</c:v>
                </c:pt>
                <c:pt idx="13">
                  <c:v>41</c:v>
                </c:pt>
                <c:pt idx="14">
                  <c:v>37</c:v>
                </c:pt>
                <c:pt idx="15">
                  <c:v>43</c:v>
                </c:pt>
                <c:pt idx="16">
                  <c:v>40</c:v>
                </c:pt>
                <c:pt idx="17">
                  <c:v>42</c:v>
                </c:pt>
                <c:pt idx="18">
                  <c:v>36</c:v>
                </c:pt>
                <c:pt idx="19">
                  <c:v>36</c:v>
                </c:pt>
                <c:pt idx="20" formatCode="0">
                  <c:v>36.1</c:v>
                </c:pt>
                <c:pt idx="21" formatCode="0">
                  <c:v>37</c:v>
                </c:pt>
                <c:pt idx="22" formatCode="0">
                  <c:v>39.799999999999997</c:v>
                </c:pt>
                <c:pt idx="23" formatCode="0">
                  <c:v>26</c:v>
                </c:pt>
                <c:pt idx="24" formatCode="0">
                  <c:v>31.3</c:v>
                </c:pt>
                <c:pt idx="25" formatCode="0">
                  <c:v>33.4</c:v>
                </c:pt>
                <c:pt idx="26" formatCode="0">
                  <c:v>29</c:v>
                </c:pt>
                <c:pt idx="27" formatCode="0">
                  <c:v>30.9</c:v>
                </c:pt>
                <c:pt idx="28" formatCode="0">
                  <c:v>28</c:v>
                </c:pt>
                <c:pt idx="29" formatCode="0">
                  <c:v>28.7</c:v>
                </c:pt>
                <c:pt idx="30">
                  <c:v>31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A99A-4C44-9524-5A4DAED5CBFD}"/>
            </c:ext>
          </c:extLst>
        </c:ser>
        <c:ser>
          <c:idx val="5"/>
          <c:order val="5"/>
          <c:tx>
            <c:strRef>
              <c:f>'Poparcie dla Partii'!$P$38</c:f>
              <c:strCache>
                <c:ptCount val="1"/>
                <c:pt idx="0">
                  <c:v>Konf.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'Poparcie dla Partii'!$J$39:$J$69</c:f>
              <c:strCache>
                <c:ptCount val="31"/>
                <c:pt idx="0">
                  <c:v>IBRiS (04.07.)</c:v>
                </c:pt>
                <c:pt idx="1">
                  <c:v>Pollster (08-09.07.)</c:v>
                </c:pt>
                <c:pt idx="2">
                  <c:v>S.C. (17-20.07.)</c:v>
                </c:pt>
                <c:pt idx="3">
                  <c:v>Estymator (23-24.07.)</c:v>
                </c:pt>
                <c:pt idx="4">
                  <c:v>IBRiS (24-25.07.)</c:v>
                </c:pt>
                <c:pt idx="5">
                  <c:v>IBRiS (06-07.08.)</c:v>
                </c:pt>
                <c:pt idx="6">
                  <c:v>Kantar/CAPI (07-12.08.)</c:v>
                </c:pt>
                <c:pt idx="7">
                  <c:v>Estymator (13-14.08.)</c:v>
                </c:pt>
                <c:pt idx="8">
                  <c:v>United Surveys (21.08.)</c:v>
                </c:pt>
                <c:pt idx="9">
                  <c:v>CBOS (18-27.08.)</c:v>
                </c:pt>
                <c:pt idx="10">
                  <c:v>S.C. (21-24.08.)</c:v>
                </c:pt>
                <c:pt idx="11">
                  <c:v>Kantar (04-9.09.)</c:v>
                </c:pt>
                <c:pt idx="12">
                  <c:v>United Survey (18-19.09.)</c:v>
                </c:pt>
                <c:pt idx="13">
                  <c:v>IBRiS (18.09.)</c:v>
                </c:pt>
                <c:pt idx="14">
                  <c:v>S.C. (18-21.09.)</c:v>
                </c:pt>
                <c:pt idx="15">
                  <c:v>Estymator (25-26.09.)</c:v>
                </c:pt>
                <c:pt idx="16">
                  <c:v>CBOS (28.09.-08.10.)</c:v>
                </c:pt>
                <c:pt idx="17">
                  <c:v>IBRiS (02.10.)</c:v>
                </c:pt>
                <c:pt idx="18">
                  <c:v>S.C. (02-05.10.)</c:v>
                </c:pt>
                <c:pt idx="19">
                  <c:v>Kantar (02-07.10.)</c:v>
                </c:pt>
                <c:pt idx="20">
                  <c:v>IBRiS (16.10.)</c:v>
                </c:pt>
                <c:pt idx="21">
                  <c:v>IBRiS (20.10.)</c:v>
                </c:pt>
                <c:pt idx="22">
                  <c:v>Estymator (22-23.10.)</c:v>
                </c:pt>
                <c:pt idx="23">
                  <c:v>Kantar (26-27.10)</c:v>
                </c:pt>
                <c:pt idx="24">
                  <c:v>CBOS (19-29.10)</c:v>
                </c:pt>
                <c:pt idx="25">
                  <c:v>Estymator (29-30.10)</c:v>
                </c:pt>
                <c:pt idx="26">
                  <c:v>IBRiS (30.10)</c:v>
                </c:pt>
                <c:pt idx="27">
                  <c:v>United Survey (31.10)</c:v>
                </c:pt>
                <c:pt idx="28">
                  <c:v>IBRiS (30-31.10)</c:v>
                </c:pt>
                <c:pt idx="29">
                  <c:v>IBRiS (3.11)</c:v>
                </c:pt>
                <c:pt idx="30">
                  <c:v>S.C. (6-9.11)</c:v>
                </c:pt>
              </c:strCache>
            </c:strRef>
          </c:cat>
          <c:val>
            <c:numRef>
              <c:f>'Poparcie dla Partii'!$P$39:$P$69</c:f>
              <c:numCache>
                <c:formatCode>General</c:formatCode>
                <c:ptCount val="31"/>
                <c:pt idx="0">
                  <c:v>7</c:v>
                </c:pt>
                <c:pt idx="1">
                  <c:v>9</c:v>
                </c:pt>
                <c:pt idx="2">
                  <c:v>9</c:v>
                </c:pt>
                <c:pt idx="3">
                  <c:v>8</c:v>
                </c:pt>
                <c:pt idx="4">
                  <c:v>7</c:v>
                </c:pt>
                <c:pt idx="5">
                  <c:v>6</c:v>
                </c:pt>
                <c:pt idx="6">
                  <c:v>4</c:v>
                </c:pt>
                <c:pt idx="7">
                  <c:v>7</c:v>
                </c:pt>
                <c:pt idx="8">
                  <c:v>7</c:v>
                </c:pt>
                <c:pt idx="9">
                  <c:v>8</c:v>
                </c:pt>
                <c:pt idx="10">
                  <c:v>8</c:v>
                </c:pt>
                <c:pt idx="11">
                  <c:v>6</c:v>
                </c:pt>
                <c:pt idx="12">
                  <c:v>7</c:v>
                </c:pt>
                <c:pt idx="13">
                  <c:v>8</c:v>
                </c:pt>
                <c:pt idx="14">
                  <c:v>10</c:v>
                </c:pt>
                <c:pt idx="15">
                  <c:v>8</c:v>
                </c:pt>
                <c:pt idx="16">
                  <c:v>8</c:v>
                </c:pt>
                <c:pt idx="17">
                  <c:v>8</c:v>
                </c:pt>
                <c:pt idx="18">
                  <c:v>10</c:v>
                </c:pt>
                <c:pt idx="19">
                  <c:v>5</c:v>
                </c:pt>
                <c:pt idx="20" formatCode="0">
                  <c:v>7.8</c:v>
                </c:pt>
                <c:pt idx="21" formatCode="0">
                  <c:v>7.2</c:v>
                </c:pt>
                <c:pt idx="22" formatCode="0">
                  <c:v>9.1999999999999993</c:v>
                </c:pt>
                <c:pt idx="23" formatCode="0">
                  <c:v>8</c:v>
                </c:pt>
                <c:pt idx="24" formatCode="0">
                  <c:v>8.1</c:v>
                </c:pt>
                <c:pt idx="25" formatCode="0">
                  <c:v>8.6999999999999993</c:v>
                </c:pt>
                <c:pt idx="26" formatCode="0">
                  <c:v>5.3</c:v>
                </c:pt>
                <c:pt idx="27" formatCode="0">
                  <c:v>4.9000000000000004</c:v>
                </c:pt>
                <c:pt idx="28" formatCode="0">
                  <c:v>4.4000000000000004</c:v>
                </c:pt>
                <c:pt idx="29" formatCode="0">
                  <c:v>5.0999999999999996</c:v>
                </c:pt>
                <c:pt idx="30">
                  <c:v>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A99A-4C44-9524-5A4DAED5CBFD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8026496"/>
        <c:axId val="108040576"/>
      </c:lineChart>
      <c:catAx>
        <c:axId val="108026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08040576"/>
        <c:crosses val="autoZero"/>
        <c:auto val="1"/>
        <c:lblAlgn val="ctr"/>
        <c:lblOffset val="100"/>
        <c:noMultiLvlLbl val="0"/>
      </c:catAx>
      <c:valAx>
        <c:axId val="108040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08026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Book Antiqua" panose="02040602050305030304" pitchFamily="18" charset="0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Book Antiqua" panose="02040602050305030304" pitchFamily="18" charset="0"/>
        </a:defRPr>
      </a:pPr>
      <a:endParaRPr lang="pl-PL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r>
              <a:rPr lang="pl-PL"/>
              <a:t>Jak, ogólnie rzecz biorąc, ocenia Pan(i) działania rządu mające na celu walkę z epidemią koronawirusa w Polsce?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Arkusz2!$A$66</c:f>
              <c:strCache>
                <c:ptCount val="1"/>
                <c:pt idx="0">
                  <c:v>Zdecydowanie dobrze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Arkusz2!$B$65:$H$65</c:f>
              <c:strCache>
                <c:ptCount val="7"/>
                <c:pt idx="0">
                  <c:v>V/VI</c:v>
                </c:pt>
                <c:pt idx="1">
                  <c:v>VI</c:v>
                </c:pt>
                <c:pt idx="2">
                  <c:v>VII</c:v>
                </c:pt>
                <c:pt idx="3">
                  <c:v>VIII</c:v>
                </c:pt>
                <c:pt idx="4">
                  <c:v>IX</c:v>
                </c:pt>
                <c:pt idx="5">
                  <c:v>IX/X</c:v>
                </c:pt>
                <c:pt idx="6">
                  <c:v>X</c:v>
                </c:pt>
              </c:strCache>
            </c:strRef>
          </c:cat>
          <c:val>
            <c:numRef>
              <c:f>Arkusz2!$B$66:$H$66</c:f>
              <c:numCache>
                <c:formatCode>0%</c:formatCode>
                <c:ptCount val="7"/>
                <c:pt idx="0">
                  <c:v>0.22</c:v>
                </c:pt>
                <c:pt idx="1">
                  <c:v>0.2</c:v>
                </c:pt>
                <c:pt idx="2">
                  <c:v>0.2</c:v>
                </c:pt>
                <c:pt idx="3">
                  <c:v>0.15</c:v>
                </c:pt>
                <c:pt idx="4">
                  <c:v>0.1</c:v>
                </c:pt>
                <c:pt idx="5">
                  <c:v>0.08</c:v>
                </c:pt>
                <c:pt idx="6">
                  <c:v>0.06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9E6-4658-88E7-1C779F6F46CA}"/>
            </c:ext>
          </c:extLst>
        </c:ser>
        <c:ser>
          <c:idx val="1"/>
          <c:order val="1"/>
          <c:tx>
            <c:strRef>
              <c:f>Arkusz2!$A$67</c:f>
              <c:strCache>
                <c:ptCount val="1"/>
                <c:pt idx="0">
                  <c:v>Raczej dobrze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Arkusz2!$B$65:$H$65</c:f>
              <c:strCache>
                <c:ptCount val="7"/>
                <c:pt idx="0">
                  <c:v>V/VI</c:v>
                </c:pt>
                <c:pt idx="1">
                  <c:v>VI</c:v>
                </c:pt>
                <c:pt idx="2">
                  <c:v>VII</c:v>
                </c:pt>
                <c:pt idx="3">
                  <c:v>VIII</c:v>
                </c:pt>
                <c:pt idx="4">
                  <c:v>IX</c:v>
                </c:pt>
                <c:pt idx="5">
                  <c:v>IX/X</c:v>
                </c:pt>
                <c:pt idx="6">
                  <c:v>X</c:v>
                </c:pt>
              </c:strCache>
            </c:strRef>
          </c:cat>
          <c:val>
            <c:numRef>
              <c:f>Arkusz2!$B$67:$H$67</c:f>
              <c:numCache>
                <c:formatCode>0%</c:formatCode>
                <c:ptCount val="7"/>
                <c:pt idx="0">
                  <c:v>0.48</c:v>
                </c:pt>
                <c:pt idx="1">
                  <c:v>0.45</c:v>
                </c:pt>
                <c:pt idx="2">
                  <c:v>0.44</c:v>
                </c:pt>
                <c:pt idx="3">
                  <c:v>0.42</c:v>
                </c:pt>
                <c:pt idx="4">
                  <c:v>0.45</c:v>
                </c:pt>
                <c:pt idx="5">
                  <c:v>0.41</c:v>
                </c:pt>
                <c:pt idx="6">
                  <c:v>0.32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9E6-4658-88E7-1C779F6F46CA}"/>
            </c:ext>
          </c:extLst>
        </c:ser>
        <c:ser>
          <c:idx val="2"/>
          <c:order val="2"/>
          <c:tx>
            <c:strRef>
              <c:f>Arkusz2!$A$68</c:f>
              <c:strCache>
                <c:ptCount val="1"/>
                <c:pt idx="0">
                  <c:v>Raczej źle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Arkusz2!$B$65:$H$65</c:f>
              <c:strCache>
                <c:ptCount val="7"/>
                <c:pt idx="0">
                  <c:v>V/VI</c:v>
                </c:pt>
                <c:pt idx="1">
                  <c:v>VI</c:v>
                </c:pt>
                <c:pt idx="2">
                  <c:v>VII</c:v>
                </c:pt>
                <c:pt idx="3">
                  <c:v>VIII</c:v>
                </c:pt>
                <c:pt idx="4">
                  <c:v>IX</c:v>
                </c:pt>
                <c:pt idx="5">
                  <c:v>IX/X</c:v>
                </c:pt>
                <c:pt idx="6">
                  <c:v>X</c:v>
                </c:pt>
              </c:strCache>
            </c:strRef>
          </c:cat>
          <c:val>
            <c:numRef>
              <c:f>Arkusz2!$B$68:$H$68</c:f>
              <c:numCache>
                <c:formatCode>0%</c:formatCode>
                <c:ptCount val="7"/>
                <c:pt idx="0">
                  <c:v>0.17</c:v>
                </c:pt>
                <c:pt idx="1">
                  <c:v>0.19</c:v>
                </c:pt>
                <c:pt idx="2">
                  <c:v>0.21</c:v>
                </c:pt>
                <c:pt idx="3">
                  <c:v>0.23</c:v>
                </c:pt>
                <c:pt idx="4">
                  <c:v>0.25</c:v>
                </c:pt>
                <c:pt idx="5">
                  <c:v>0.26</c:v>
                </c:pt>
                <c:pt idx="6">
                  <c:v>0.27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9E6-4658-88E7-1C779F6F46CA}"/>
            </c:ext>
          </c:extLst>
        </c:ser>
        <c:ser>
          <c:idx val="3"/>
          <c:order val="3"/>
          <c:tx>
            <c:strRef>
              <c:f>Arkusz2!$A$69</c:f>
              <c:strCache>
                <c:ptCount val="1"/>
                <c:pt idx="0">
                  <c:v>Zdecydowanie źle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Arkusz2!$B$65:$H$65</c:f>
              <c:strCache>
                <c:ptCount val="7"/>
                <c:pt idx="0">
                  <c:v>V/VI</c:v>
                </c:pt>
                <c:pt idx="1">
                  <c:v>VI</c:v>
                </c:pt>
                <c:pt idx="2">
                  <c:v>VII</c:v>
                </c:pt>
                <c:pt idx="3">
                  <c:v>VIII</c:v>
                </c:pt>
                <c:pt idx="4">
                  <c:v>IX</c:v>
                </c:pt>
                <c:pt idx="5">
                  <c:v>IX/X</c:v>
                </c:pt>
                <c:pt idx="6">
                  <c:v>X</c:v>
                </c:pt>
              </c:strCache>
            </c:strRef>
          </c:cat>
          <c:val>
            <c:numRef>
              <c:f>Arkusz2!$B$69:$H$69</c:f>
              <c:numCache>
                <c:formatCode>0%</c:formatCode>
                <c:ptCount val="7"/>
                <c:pt idx="0">
                  <c:v>0.08</c:v>
                </c:pt>
                <c:pt idx="1">
                  <c:v>0.1</c:v>
                </c:pt>
                <c:pt idx="2">
                  <c:v>0.08</c:v>
                </c:pt>
                <c:pt idx="3">
                  <c:v>0.13</c:v>
                </c:pt>
                <c:pt idx="4">
                  <c:v>0.13</c:v>
                </c:pt>
                <c:pt idx="5">
                  <c:v>0.17</c:v>
                </c:pt>
                <c:pt idx="6">
                  <c:v>0.28000000000000003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9E6-4658-88E7-1C779F6F46CA}"/>
            </c:ext>
          </c:extLst>
        </c:ser>
        <c:ser>
          <c:idx val="4"/>
          <c:order val="4"/>
          <c:tx>
            <c:strRef>
              <c:f>Arkusz2!$A$70</c:f>
              <c:strCache>
                <c:ptCount val="1"/>
                <c:pt idx="0">
                  <c:v>Trudno powiedzieć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Arkusz2!$B$65:$H$65</c:f>
              <c:strCache>
                <c:ptCount val="7"/>
                <c:pt idx="0">
                  <c:v>V/VI</c:v>
                </c:pt>
                <c:pt idx="1">
                  <c:v>VI</c:v>
                </c:pt>
                <c:pt idx="2">
                  <c:v>VII</c:v>
                </c:pt>
                <c:pt idx="3">
                  <c:v>VIII</c:v>
                </c:pt>
                <c:pt idx="4">
                  <c:v>IX</c:v>
                </c:pt>
                <c:pt idx="5">
                  <c:v>IX/X</c:v>
                </c:pt>
                <c:pt idx="6">
                  <c:v>X</c:v>
                </c:pt>
              </c:strCache>
            </c:strRef>
          </c:cat>
          <c:val>
            <c:numRef>
              <c:f>Arkusz2!$B$70:$H$70</c:f>
              <c:numCache>
                <c:formatCode>0%</c:formatCode>
                <c:ptCount val="7"/>
                <c:pt idx="0">
                  <c:v>0.05</c:v>
                </c:pt>
                <c:pt idx="1">
                  <c:v>0.06</c:v>
                </c:pt>
                <c:pt idx="2">
                  <c:v>7.0000000000000007E-2</c:v>
                </c:pt>
                <c:pt idx="3">
                  <c:v>7.0000000000000007E-2</c:v>
                </c:pt>
                <c:pt idx="4">
                  <c:v>7.0000000000000007E-2</c:v>
                </c:pt>
                <c:pt idx="5">
                  <c:v>0.08</c:v>
                </c:pt>
                <c:pt idx="6">
                  <c:v>7.0000000000000007E-2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9E6-4658-88E7-1C779F6F46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8437504"/>
        <c:axId val="108439040"/>
      </c:barChart>
      <c:catAx>
        <c:axId val="108437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08439040"/>
        <c:crosses val="autoZero"/>
        <c:auto val="1"/>
        <c:lblAlgn val="ctr"/>
        <c:lblOffset val="100"/>
        <c:noMultiLvlLbl val="0"/>
      </c:catAx>
      <c:valAx>
        <c:axId val="108439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08437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Book Antiqua" panose="02040602050305030304" pitchFamily="18" charset="0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Book Antiqua" panose="02040602050305030304" pitchFamily="18" charset="0"/>
        </a:defRPr>
      </a:pPr>
      <a:endParaRPr lang="pl-PL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r>
              <a:rPr lang="pl-PL" sz="1400" b="0" i="0" baseline="0" dirty="0" smtClean="0">
                <a:effectLst/>
              </a:rPr>
              <a:t>Czy, Pana(i) zdaniem, w ciągu najbliższego roku sytuacja w Pana(i) zakładzie pracy: (w %)</a:t>
            </a:r>
            <a:endParaRPr lang="pl-PL" sz="1400" dirty="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Arkusz3!$A$2</c:f>
              <c:strCache>
                <c:ptCount val="1"/>
                <c:pt idx="0">
                  <c:v>poprawi się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Arkusz3!$D$3:$D$16</c:f>
              <c:strCache>
                <c:ptCount val="14"/>
                <c:pt idx="0">
                  <c:v>IX 2019</c:v>
                </c:pt>
                <c:pt idx="1">
                  <c:v>X 2019</c:v>
                </c:pt>
                <c:pt idx="2">
                  <c:v>XI 2019</c:v>
                </c:pt>
                <c:pt idx="3">
                  <c:v>XII 2019</c:v>
                </c:pt>
                <c:pt idx="4">
                  <c:v>I 2020</c:v>
                </c:pt>
                <c:pt idx="5">
                  <c:v>II 2020</c:v>
                </c:pt>
                <c:pt idx="6">
                  <c:v>III 2020</c:v>
                </c:pt>
                <c:pt idx="7">
                  <c:v>V/VI 2020</c:v>
                </c:pt>
                <c:pt idx="8">
                  <c:v>VI 2020</c:v>
                </c:pt>
                <c:pt idx="9">
                  <c:v>VII 2020</c:v>
                </c:pt>
                <c:pt idx="10">
                  <c:v>VIII 2020</c:v>
                </c:pt>
                <c:pt idx="11">
                  <c:v>IX 2020</c:v>
                </c:pt>
                <c:pt idx="12">
                  <c:v>X (1-8) 2020</c:v>
                </c:pt>
                <c:pt idx="13">
                  <c:v>X (22-29) 2020</c:v>
                </c:pt>
              </c:strCache>
            </c:strRef>
          </c:cat>
          <c:val>
            <c:numRef>
              <c:f>Arkusz3!$A$3:$A$16</c:f>
              <c:numCache>
                <c:formatCode>General</c:formatCode>
                <c:ptCount val="14"/>
                <c:pt idx="0">
                  <c:v>21</c:v>
                </c:pt>
                <c:pt idx="1">
                  <c:v>28</c:v>
                </c:pt>
                <c:pt idx="2">
                  <c:v>22</c:v>
                </c:pt>
                <c:pt idx="3">
                  <c:v>22</c:v>
                </c:pt>
                <c:pt idx="4">
                  <c:v>22</c:v>
                </c:pt>
                <c:pt idx="5">
                  <c:v>21</c:v>
                </c:pt>
                <c:pt idx="6">
                  <c:v>18</c:v>
                </c:pt>
                <c:pt idx="7">
                  <c:v>19</c:v>
                </c:pt>
                <c:pt idx="8">
                  <c:v>23</c:v>
                </c:pt>
                <c:pt idx="9">
                  <c:v>19</c:v>
                </c:pt>
                <c:pt idx="10">
                  <c:v>18</c:v>
                </c:pt>
                <c:pt idx="11">
                  <c:v>20</c:v>
                </c:pt>
                <c:pt idx="12">
                  <c:v>15</c:v>
                </c:pt>
                <c:pt idx="13">
                  <c:v>11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33A-4E84-860A-5EF7B72A4DDE}"/>
            </c:ext>
          </c:extLst>
        </c:ser>
        <c:ser>
          <c:idx val="1"/>
          <c:order val="1"/>
          <c:tx>
            <c:strRef>
              <c:f>Arkusz3!$B$2</c:f>
              <c:strCache>
                <c:ptCount val="1"/>
                <c:pt idx="0">
                  <c:v>pozostanie bez zmian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Arkusz3!$D$3:$D$16</c:f>
              <c:strCache>
                <c:ptCount val="14"/>
                <c:pt idx="0">
                  <c:v>IX 2019</c:v>
                </c:pt>
                <c:pt idx="1">
                  <c:v>X 2019</c:v>
                </c:pt>
                <c:pt idx="2">
                  <c:v>XI 2019</c:v>
                </c:pt>
                <c:pt idx="3">
                  <c:v>XII 2019</c:v>
                </c:pt>
                <c:pt idx="4">
                  <c:v>I 2020</c:v>
                </c:pt>
                <c:pt idx="5">
                  <c:v>II 2020</c:v>
                </c:pt>
                <c:pt idx="6">
                  <c:v>III 2020</c:v>
                </c:pt>
                <c:pt idx="7">
                  <c:v>V/VI 2020</c:v>
                </c:pt>
                <c:pt idx="8">
                  <c:v>VI 2020</c:v>
                </c:pt>
                <c:pt idx="9">
                  <c:v>VII 2020</c:v>
                </c:pt>
                <c:pt idx="10">
                  <c:v>VIII 2020</c:v>
                </c:pt>
                <c:pt idx="11">
                  <c:v>IX 2020</c:v>
                </c:pt>
                <c:pt idx="12">
                  <c:v>X (1-8) 2020</c:v>
                </c:pt>
                <c:pt idx="13">
                  <c:v>X (22-29) 2020</c:v>
                </c:pt>
              </c:strCache>
            </c:strRef>
          </c:cat>
          <c:val>
            <c:numRef>
              <c:f>Arkusz3!$B$3:$B$16</c:f>
              <c:numCache>
                <c:formatCode>General</c:formatCode>
                <c:ptCount val="14"/>
                <c:pt idx="0">
                  <c:v>59</c:v>
                </c:pt>
                <c:pt idx="1">
                  <c:v>54</c:v>
                </c:pt>
                <c:pt idx="2">
                  <c:v>64</c:v>
                </c:pt>
                <c:pt idx="3">
                  <c:v>56</c:v>
                </c:pt>
                <c:pt idx="4">
                  <c:v>60</c:v>
                </c:pt>
                <c:pt idx="5">
                  <c:v>65</c:v>
                </c:pt>
                <c:pt idx="6">
                  <c:v>60</c:v>
                </c:pt>
                <c:pt idx="7">
                  <c:v>59</c:v>
                </c:pt>
                <c:pt idx="8">
                  <c:v>54</c:v>
                </c:pt>
                <c:pt idx="9">
                  <c:v>60</c:v>
                </c:pt>
                <c:pt idx="10">
                  <c:v>58</c:v>
                </c:pt>
                <c:pt idx="11">
                  <c:v>58</c:v>
                </c:pt>
                <c:pt idx="12">
                  <c:v>60</c:v>
                </c:pt>
                <c:pt idx="13">
                  <c:v>55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333A-4E84-860A-5EF7B72A4DDE}"/>
            </c:ext>
          </c:extLst>
        </c:ser>
        <c:ser>
          <c:idx val="2"/>
          <c:order val="2"/>
          <c:tx>
            <c:strRef>
              <c:f>Arkusz3!$C$2</c:f>
              <c:strCache>
                <c:ptCount val="1"/>
                <c:pt idx="0">
                  <c:v>pogorszy się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Arkusz3!$D$3:$D$16</c:f>
              <c:strCache>
                <c:ptCount val="14"/>
                <c:pt idx="0">
                  <c:v>IX 2019</c:v>
                </c:pt>
                <c:pt idx="1">
                  <c:v>X 2019</c:v>
                </c:pt>
                <c:pt idx="2">
                  <c:v>XI 2019</c:v>
                </c:pt>
                <c:pt idx="3">
                  <c:v>XII 2019</c:v>
                </c:pt>
                <c:pt idx="4">
                  <c:v>I 2020</c:v>
                </c:pt>
                <c:pt idx="5">
                  <c:v>II 2020</c:v>
                </c:pt>
                <c:pt idx="6">
                  <c:v>III 2020</c:v>
                </c:pt>
                <c:pt idx="7">
                  <c:v>V/VI 2020</c:v>
                </c:pt>
                <c:pt idx="8">
                  <c:v>VI 2020</c:v>
                </c:pt>
                <c:pt idx="9">
                  <c:v>VII 2020</c:v>
                </c:pt>
                <c:pt idx="10">
                  <c:v>VIII 2020</c:v>
                </c:pt>
                <c:pt idx="11">
                  <c:v>IX 2020</c:v>
                </c:pt>
                <c:pt idx="12">
                  <c:v>X (1-8) 2020</c:v>
                </c:pt>
                <c:pt idx="13">
                  <c:v>X (22-29) 2020</c:v>
                </c:pt>
              </c:strCache>
            </c:strRef>
          </c:cat>
          <c:val>
            <c:numRef>
              <c:f>Arkusz3!$C$3:$C$16</c:f>
              <c:numCache>
                <c:formatCode>General</c:formatCode>
                <c:ptCount val="14"/>
                <c:pt idx="0">
                  <c:v>10</c:v>
                </c:pt>
                <c:pt idx="1">
                  <c:v>8</c:v>
                </c:pt>
                <c:pt idx="2">
                  <c:v>9</c:v>
                </c:pt>
                <c:pt idx="3">
                  <c:v>11</c:v>
                </c:pt>
                <c:pt idx="4">
                  <c:v>12</c:v>
                </c:pt>
                <c:pt idx="5">
                  <c:v>7</c:v>
                </c:pt>
                <c:pt idx="6">
                  <c:v>13</c:v>
                </c:pt>
                <c:pt idx="7">
                  <c:v>12</c:v>
                </c:pt>
                <c:pt idx="8">
                  <c:v>13</c:v>
                </c:pt>
                <c:pt idx="9">
                  <c:v>10</c:v>
                </c:pt>
                <c:pt idx="10">
                  <c:v>14</c:v>
                </c:pt>
                <c:pt idx="11">
                  <c:v>12</c:v>
                </c:pt>
                <c:pt idx="12">
                  <c:v>14</c:v>
                </c:pt>
                <c:pt idx="13">
                  <c:v>23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333A-4E84-860A-5EF7B72A4D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8087168"/>
        <c:axId val="108089344"/>
      </c:lineChart>
      <c:catAx>
        <c:axId val="108087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08089344"/>
        <c:crosses val="autoZero"/>
        <c:auto val="1"/>
        <c:lblAlgn val="ctr"/>
        <c:lblOffset val="100"/>
        <c:noMultiLvlLbl val="0"/>
      </c:catAx>
      <c:valAx>
        <c:axId val="108089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08087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Book Antiqua" panose="02040602050305030304" pitchFamily="18" charset="0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latin typeface="Book Antiqua" panose="02040602050305030304" pitchFamily="18" charset="0"/>
        </a:defRPr>
      </a:pPr>
      <a:endParaRPr lang="pl-PL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r>
              <a:rPr lang="pl-PL" sz="1300" dirty="0"/>
              <a:t>Czy w związku z pandemią COVID-19 sytuacja finansowa Pana/Pani gospodarstwa domowego: (w %)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Arkusz3!$A$29:$A$33</c:f>
              <c:strCache>
                <c:ptCount val="5"/>
                <c:pt idx="0">
                  <c:v>zdecydowanie się poprawiła</c:v>
                </c:pt>
                <c:pt idx="1">
                  <c:v>raczej się poprawiła</c:v>
                </c:pt>
                <c:pt idx="2">
                  <c:v>nie zmieniła się</c:v>
                </c:pt>
                <c:pt idx="3">
                  <c:v>raczej się pogorszyła</c:v>
                </c:pt>
                <c:pt idx="4">
                  <c:v>zdecydowanie się pogorszyła</c:v>
                </c:pt>
              </c:strCache>
            </c:strRef>
          </c:cat>
          <c:val>
            <c:numRef>
              <c:f>Arkusz3!$B$29:$B$33</c:f>
              <c:numCache>
                <c:formatCode>General</c:formatCode>
                <c:ptCount val="5"/>
                <c:pt idx="0">
                  <c:v>1</c:v>
                </c:pt>
                <c:pt idx="1">
                  <c:v>4</c:v>
                </c:pt>
                <c:pt idx="2">
                  <c:v>56</c:v>
                </c:pt>
                <c:pt idx="3">
                  <c:v>30</c:v>
                </c:pt>
                <c:pt idx="4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1D6-459F-89CC-ED418E47AE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8943744"/>
        <c:axId val="118945280"/>
      </c:barChart>
      <c:catAx>
        <c:axId val="118943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18945280"/>
        <c:crosses val="autoZero"/>
        <c:auto val="1"/>
        <c:lblAlgn val="ctr"/>
        <c:lblOffset val="100"/>
        <c:noMultiLvlLbl val="0"/>
      </c:catAx>
      <c:valAx>
        <c:axId val="118945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18943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Book Antiqua" panose="02040602050305030304" pitchFamily="18" charset="0"/>
        </a:defRPr>
      </a:pPr>
      <a:endParaRPr lang="pl-PL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r>
              <a:rPr lang="pl-PL"/>
              <a:t>Z czego sfinansujemy Święta? (w %)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Arkusz3!$A$60:$A$62</c:f>
              <c:strCache>
                <c:ptCount val="3"/>
                <c:pt idx="0">
                  <c:v>z bieżących dochodów</c:v>
                </c:pt>
                <c:pt idx="1">
                  <c:v>z oszczędności</c:v>
                </c:pt>
                <c:pt idx="2">
                  <c:v>ze środków pochodzących z różnego rodzaju programów wspracia, np. 500+</c:v>
                </c:pt>
              </c:strCache>
            </c:strRef>
          </c:cat>
          <c:val>
            <c:numRef>
              <c:f>Arkusz3!$B$60:$B$62</c:f>
              <c:numCache>
                <c:formatCode>0</c:formatCode>
                <c:ptCount val="3"/>
                <c:pt idx="0">
                  <c:v>62.1</c:v>
                </c:pt>
                <c:pt idx="1">
                  <c:v>34.9</c:v>
                </c:pt>
                <c:pt idx="2">
                  <c:v>4.7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63C-4C68-B135-773795706C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9017472"/>
        <c:axId val="119019008"/>
      </c:barChart>
      <c:catAx>
        <c:axId val="119017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19019008"/>
        <c:crosses val="autoZero"/>
        <c:auto val="1"/>
        <c:lblAlgn val="ctr"/>
        <c:lblOffset val="100"/>
        <c:noMultiLvlLbl val="0"/>
      </c:catAx>
      <c:valAx>
        <c:axId val="11901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19017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Book Antiqua" panose="02040602050305030304" pitchFamily="18" charset="0"/>
        </a:defRPr>
      </a:pPr>
      <a:endParaRPr lang="pl-PL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r>
              <a:rPr lang="pl-PL"/>
              <a:t>Czy Twoim zdanie zakaz handlu w niedzielę… (w %)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Arkusz4!$F$9:$F$15</c:f>
              <c:strCache>
                <c:ptCount val="7"/>
                <c:pt idx="0">
                  <c:v>Jest mi wszystko jedno</c:v>
                </c:pt>
                <c:pt idx="1">
                  <c:v>Powinno zostać tak jak teraz (7 niedziel handlowych w ciągu roku)</c:v>
                </c:pt>
                <c:pt idx="2">
                  <c:v>Powinien dotyczyć co najwyżej 1 niedzieli w miesiącu</c:v>
                </c:pt>
                <c:pt idx="3">
                  <c:v>Powinien dotyczyć co najwyżej 2-3 niedziel w miesiącu</c:v>
                </c:pt>
                <c:pt idx="4">
                  <c:v>Pownien zostać zniesiony, ale sprzedawcy powinni mieć zagwarantowane wolne np. 2 wybrane niedziele w miesiącu</c:v>
                </c:pt>
                <c:pt idx="5">
                  <c:v>Powinien zostać zniesiony, ale sprzedawcy powini dostać w niedzielę wyższe wynagrodzenie</c:v>
                </c:pt>
                <c:pt idx="6">
                  <c:v>Powinien być całkowicie zniesiony, tak jak było przed jego wprowadzeniem</c:v>
                </c:pt>
              </c:strCache>
            </c:strRef>
          </c:cat>
          <c:val>
            <c:numRef>
              <c:f>Arkusz4!$G$9:$G$15</c:f>
              <c:numCache>
                <c:formatCode>General</c:formatCode>
                <c:ptCount val="7"/>
                <c:pt idx="0">
                  <c:v>8</c:v>
                </c:pt>
                <c:pt idx="1">
                  <c:v>16</c:v>
                </c:pt>
                <c:pt idx="2">
                  <c:v>6</c:v>
                </c:pt>
                <c:pt idx="3">
                  <c:v>9</c:v>
                </c:pt>
                <c:pt idx="4">
                  <c:v>17</c:v>
                </c:pt>
                <c:pt idx="5">
                  <c:v>19</c:v>
                </c:pt>
                <c:pt idx="6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F6F-4879-846D-099AB6A757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19045120"/>
        <c:axId val="119071488"/>
      </c:barChart>
      <c:catAx>
        <c:axId val="1190451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19071488"/>
        <c:crosses val="autoZero"/>
        <c:auto val="1"/>
        <c:lblAlgn val="ctr"/>
        <c:lblOffset val="100"/>
        <c:noMultiLvlLbl val="0"/>
      </c:catAx>
      <c:valAx>
        <c:axId val="1190714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19045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Book Antiqua" panose="02040602050305030304" pitchFamily="18" charset="0"/>
        </a:defRPr>
      </a:pPr>
      <a:endParaRPr lang="pl-PL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r>
              <a:rPr lang="pl-PL"/>
              <a:t>Czy boi się Pan/i, że zachoruje na wywoływaną koronawirusem SARS-CoV-2 chorobę COVID-19? (w %)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Arkusz2!$A$24:$A$28</c:f>
              <c:strCache>
                <c:ptCount val="5"/>
                <c:pt idx="0">
                  <c:v>Zdecydowanie tak</c:v>
                </c:pt>
                <c:pt idx="1">
                  <c:v>Raczej tak</c:v>
                </c:pt>
                <c:pt idx="2">
                  <c:v>Raczej nie</c:v>
                </c:pt>
                <c:pt idx="3">
                  <c:v>Zdecydowanie nie</c:v>
                </c:pt>
                <c:pt idx="4">
                  <c:v>Trudno powiedzieć</c:v>
                </c:pt>
              </c:strCache>
            </c:strRef>
          </c:cat>
          <c:val>
            <c:numRef>
              <c:f>Arkusz2!$B$24:$B$28</c:f>
              <c:numCache>
                <c:formatCode>General</c:formatCode>
                <c:ptCount val="5"/>
                <c:pt idx="0">
                  <c:v>19</c:v>
                </c:pt>
                <c:pt idx="1">
                  <c:v>36</c:v>
                </c:pt>
                <c:pt idx="2">
                  <c:v>25</c:v>
                </c:pt>
                <c:pt idx="3">
                  <c:v>8</c:v>
                </c:pt>
                <c:pt idx="4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8D7-487E-B844-A36BB10043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5901824"/>
        <c:axId val="125928192"/>
      </c:barChart>
      <c:catAx>
        <c:axId val="125901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25928192"/>
        <c:crosses val="autoZero"/>
        <c:auto val="1"/>
        <c:lblAlgn val="ctr"/>
        <c:lblOffset val="100"/>
        <c:noMultiLvlLbl val="0"/>
      </c:catAx>
      <c:valAx>
        <c:axId val="125928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pl-PL"/>
          </a:p>
        </c:txPr>
        <c:crossAx val="125901824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Book Antiqua" panose="02040602050305030304" pitchFamily="18" charset="0"/>
        </a:defRPr>
      </a:pPr>
      <a:endParaRPr lang="pl-PL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/>
              <a:t>Czy obawiasz się, że przez drugą falę pandemii Twoje zdrowie psychiczne się pogorszy?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Arkusz2!$A$93:$A$95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Trudno powiedzieć</c:v>
                </c:pt>
              </c:strCache>
            </c:strRef>
          </c:cat>
          <c:val>
            <c:numRef>
              <c:f>Arkusz2!$B$93:$B$95</c:f>
              <c:numCache>
                <c:formatCode>General</c:formatCode>
                <c:ptCount val="3"/>
                <c:pt idx="0">
                  <c:v>47</c:v>
                </c:pt>
                <c:pt idx="1">
                  <c:v>39</c:v>
                </c:pt>
                <c:pt idx="2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AFC-41B6-B278-6EA75DB664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5963648"/>
        <c:axId val="125977728"/>
      </c:barChart>
      <c:catAx>
        <c:axId val="125963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25977728"/>
        <c:crosses val="autoZero"/>
        <c:auto val="1"/>
        <c:lblAlgn val="ctr"/>
        <c:lblOffset val="100"/>
        <c:noMultiLvlLbl val="0"/>
      </c:catAx>
      <c:valAx>
        <c:axId val="125977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25963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1</cdr:x>
      <cdr:y>0.51874</cdr:y>
    </cdr:from>
    <cdr:to>
      <cdr:x>1</cdr:x>
      <cdr:y>0.80548</cdr:y>
    </cdr:to>
    <cdr:cxnSp macro="">
      <cdr:nvCxnSpPr>
        <cdr:cNvPr id="4" name="Łącznik prosty 3"/>
        <cdr:cNvCxnSpPr/>
      </cdr:nvCxnSpPr>
      <cdr:spPr>
        <a:xfrm xmlns:a="http://schemas.openxmlformats.org/drawingml/2006/main" flipV="1">
          <a:off x="14776450" y="2136775"/>
          <a:ext cx="0" cy="1181101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1</cdr:x>
      <cdr:y>0.51874</cdr:y>
    </cdr:from>
    <cdr:to>
      <cdr:x>1</cdr:x>
      <cdr:y>0.80548</cdr:y>
    </cdr:to>
    <cdr:cxnSp macro="">
      <cdr:nvCxnSpPr>
        <cdr:cNvPr id="5" name="Łącznik prosty 4"/>
        <cdr:cNvCxnSpPr/>
      </cdr:nvCxnSpPr>
      <cdr:spPr>
        <a:xfrm xmlns:a="http://schemas.openxmlformats.org/drawingml/2006/main" flipV="1">
          <a:off x="14776450" y="2136775"/>
          <a:ext cx="0" cy="1181101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1C09-400F-4F7F-B8C7-E303270E4B18}" type="datetimeFigureOut">
              <a:rPr lang="pl-PL" smtClean="0"/>
              <a:t>2021-06-15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C0D-C9D1-4F7F-A130-44B131C2AB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13645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1C09-400F-4F7F-B8C7-E303270E4B18}" type="datetimeFigureOut">
              <a:rPr lang="pl-PL" smtClean="0"/>
              <a:t>2021-06-15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C0D-C9D1-4F7F-A130-44B131C2AB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8915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1C09-400F-4F7F-B8C7-E303270E4B18}" type="datetimeFigureOut">
              <a:rPr lang="pl-PL" smtClean="0"/>
              <a:t>2021-06-15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C0D-C9D1-4F7F-A130-44B131C2AB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51633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ytuł Kinga"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ymbol zastępczy tekstu 10"/>
          <p:cNvSpPr>
            <a:spLocks noGrp="1"/>
          </p:cNvSpPr>
          <p:nvPr>
            <p:ph type="body" sz="quarter" idx="11" hasCustomPrompt="1"/>
          </p:nvPr>
        </p:nvSpPr>
        <p:spPr>
          <a:xfrm>
            <a:off x="3027363" y="2261418"/>
            <a:ext cx="4257675" cy="4325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pl-PL" dirty="0" smtClean="0"/>
              <a:t>Tekst dodatkowy</a:t>
            </a:r>
            <a:endParaRPr lang="pl-PL" dirty="0"/>
          </a:p>
        </p:txBody>
      </p:sp>
      <p:sp>
        <p:nvSpPr>
          <p:cNvPr id="14" name="pole tekstowe 13"/>
          <p:cNvSpPr txBox="1"/>
          <p:nvPr userDrawn="1"/>
        </p:nvSpPr>
        <p:spPr>
          <a:xfrm>
            <a:off x="3027363" y="747251"/>
            <a:ext cx="77291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>
                <a:solidFill>
                  <a:schemeClr val="tx1"/>
                </a:solidFill>
                <a:latin typeface="Book Antiqua" panose="02040602050305030304" pitchFamily="18" charset="0"/>
                <a:ea typeface="Yu Gothic UI Semilight" panose="020B0400000000000000" pitchFamily="34" charset="-128"/>
                <a:cs typeface="Calibri" panose="020F0502020204030204" pitchFamily="34" charset="0"/>
              </a:rPr>
              <a:t>Przegląd sondaży publikowanych w mediach</a:t>
            </a:r>
            <a:endParaRPr lang="pl-PL" sz="2800" dirty="0">
              <a:solidFill>
                <a:schemeClr val="tx1"/>
              </a:solidFill>
            </a:endParaRPr>
          </a:p>
        </p:txBody>
      </p:sp>
      <p:sp>
        <p:nvSpPr>
          <p:cNvPr id="15" name="pole tekstowe 14"/>
          <p:cNvSpPr txBox="1"/>
          <p:nvPr userDrawn="1"/>
        </p:nvSpPr>
        <p:spPr>
          <a:xfrm>
            <a:off x="3027363" y="1759973"/>
            <a:ext cx="4169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/>
              <a:t>Raport tygodniowy</a:t>
            </a:r>
            <a:endParaRPr lang="pl-PL" sz="2000" dirty="0"/>
          </a:p>
        </p:txBody>
      </p:sp>
      <p:sp>
        <p:nvSpPr>
          <p:cNvPr id="16" name="pole tekstowe 15"/>
          <p:cNvSpPr txBox="1"/>
          <p:nvPr userDrawn="1"/>
        </p:nvSpPr>
        <p:spPr>
          <a:xfrm>
            <a:off x="3291349" y="6327057"/>
            <a:ext cx="5609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/>
              <a:t>Departament Studiów Strategicznych KPRM 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35952953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ustalenia Kin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58">
            <a:extLst>
              <a:ext uri="{FF2B5EF4-FFF2-40B4-BE49-F238E27FC236}">
                <a16:creationId xmlns="" xmlns:a16="http://schemas.microsoft.com/office/drawing/2014/main" id="{79C8B9FD-7AF7-47DF-9CFB-6927E5A3D547}"/>
              </a:ext>
            </a:extLst>
          </p:cNvPr>
          <p:cNvSpPr/>
          <p:nvPr userDrawn="1"/>
        </p:nvSpPr>
        <p:spPr>
          <a:xfrm>
            <a:off x="309328" y="226166"/>
            <a:ext cx="11573344" cy="82560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" name="pole tekstowe 1"/>
          <p:cNvSpPr txBox="1"/>
          <p:nvPr userDrawn="1"/>
        </p:nvSpPr>
        <p:spPr>
          <a:xfrm>
            <a:off x="697923" y="377358"/>
            <a:ext cx="6889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>
                <a:solidFill>
                  <a:schemeClr val="bg1"/>
                </a:solidFill>
              </a:rPr>
              <a:t>Synteza ustaleń</a:t>
            </a:r>
            <a:endParaRPr lang="pl-PL" sz="2800" b="1" dirty="0">
              <a:solidFill>
                <a:schemeClr val="bg1"/>
              </a:solidFill>
            </a:endParaRP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0"/>
          </p:nvPr>
        </p:nvSpPr>
        <p:spPr>
          <a:xfrm>
            <a:off x="2327565" y="1350674"/>
            <a:ext cx="9555108" cy="4800600"/>
          </a:xfrm>
          <a:prstGeom prst="rect">
            <a:avLst/>
          </a:prstGeom>
        </p:spPr>
        <p:txBody>
          <a:bodyPr/>
          <a:lstStyle>
            <a:lvl1pPr marL="285750" indent="-285750">
              <a:spcAft>
                <a:spcPts val="600"/>
              </a:spcAft>
              <a:buFont typeface="Wingdings" panose="05000000000000000000" pitchFamily="2" charset="2"/>
              <a:buChar char="Ø"/>
              <a:defRPr sz="1600" b="1"/>
            </a:lvl1pPr>
            <a:lvl2pPr marL="457200" indent="0">
              <a:spcAft>
                <a:spcPts val="600"/>
              </a:spcAft>
              <a:buNone/>
              <a:defRPr sz="1200"/>
            </a:lvl2pPr>
            <a:lvl3pPr marL="1143000" indent="-228600">
              <a:spcAft>
                <a:spcPts val="600"/>
              </a:spcAft>
              <a:buFont typeface="Wingdings" panose="05000000000000000000" pitchFamily="2" charset="2"/>
              <a:buChar char="§"/>
              <a:defRPr sz="1200"/>
            </a:lvl3pPr>
          </a:lstStyle>
          <a:p>
            <a:pPr lvl="0"/>
            <a:r>
              <a:rPr lang="pl-PL" dirty="0" smtClean="0"/>
              <a:t>Edytuj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</p:txBody>
      </p:sp>
      <p:sp>
        <p:nvSpPr>
          <p:cNvPr id="7" name="pole tekstowe 6"/>
          <p:cNvSpPr txBox="1"/>
          <p:nvPr userDrawn="1"/>
        </p:nvSpPr>
        <p:spPr>
          <a:xfrm>
            <a:off x="7865806" y="6516820"/>
            <a:ext cx="37832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Departament</a:t>
            </a:r>
            <a:r>
              <a:rPr lang="pl-PL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ook Antiqua" panose="02040602050305030304" pitchFamily="18" charset="0"/>
              </a:rPr>
              <a:t> Studiów Strategicznych </a:t>
            </a:r>
            <a:r>
              <a:rPr lang="pl-PL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KPRM</a:t>
            </a:r>
          </a:p>
        </p:txBody>
      </p:sp>
      <p:sp>
        <p:nvSpPr>
          <p:cNvPr id="6" name="Symbol zastępczy obrazu 5"/>
          <p:cNvSpPr>
            <a:spLocks noGrp="1"/>
          </p:cNvSpPr>
          <p:nvPr>
            <p:ph type="pic" sz="quarter" idx="11"/>
          </p:nvPr>
        </p:nvSpPr>
        <p:spPr>
          <a:xfrm>
            <a:off x="550863" y="1330325"/>
            <a:ext cx="1579562" cy="4830763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95889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abela Kin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 userDrawn="1"/>
        </p:nvSpPr>
        <p:spPr>
          <a:xfrm>
            <a:off x="7865806" y="6516820"/>
            <a:ext cx="37832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Departament</a:t>
            </a:r>
            <a:r>
              <a:rPr lang="pl-PL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ook Antiqua" panose="02040602050305030304" pitchFamily="18" charset="0"/>
              </a:rPr>
              <a:t> Studiów Strategicznych </a:t>
            </a:r>
            <a:r>
              <a:rPr lang="pl-PL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KPRM</a:t>
            </a:r>
          </a:p>
        </p:txBody>
      </p:sp>
      <p:sp>
        <p:nvSpPr>
          <p:cNvPr id="3" name="pole tekstowe 2"/>
          <p:cNvSpPr txBox="1"/>
          <p:nvPr userDrawn="1"/>
        </p:nvSpPr>
        <p:spPr>
          <a:xfrm>
            <a:off x="555625" y="353669"/>
            <a:ext cx="8271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>
                <a:solidFill>
                  <a:schemeClr val="accent2"/>
                </a:solidFill>
              </a:rPr>
              <a:t>Wydarzenia</a:t>
            </a:r>
            <a:endParaRPr lang="pl-PL" sz="2800" dirty="0">
              <a:solidFill>
                <a:schemeClr val="accent2"/>
              </a:solidFill>
            </a:endParaRPr>
          </a:p>
        </p:txBody>
      </p:sp>
      <p:sp>
        <p:nvSpPr>
          <p:cNvPr id="7" name="Symbol zastępczy tabeli 6"/>
          <p:cNvSpPr>
            <a:spLocks noGrp="1"/>
          </p:cNvSpPr>
          <p:nvPr>
            <p:ph type="tbl" sz="quarter" idx="10"/>
          </p:nvPr>
        </p:nvSpPr>
        <p:spPr>
          <a:xfrm>
            <a:off x="685800" y="1049338"/>
            <a:ext cx="10879138" cy="5257800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103778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abela Kin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/>
          <p:cNvSpPr txBox="1"/>
          <p:nvPr userDrawn="1"/>
        </p:nvSpPr>
        <p:spPr>
          <a:xfrm>
            <a:off x="555625" y="353669"/>
            <a:ext cx="11227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>
                <a:solidFill>
                  <a:schemeClr val="accent6"/>
                </a:solidFill>
                <a:latin typeface="Book Antiqua" panose="02040602050305030304" pitchFamily="18" charset="0"/>
              </a:rPr>
              <a:t>Podstawowe wskaźniki gospodarcze – komunikaty GUS </a:t>
            </a:r>
            <a:endParaRPr lang="pl-PL" sz="2800" dirty="0">
              <a:solidFill>
                <a:schemeClr val="accent6"/>
              </a:solidFill>
            </a:endParaRPr>
          </a:p>
        </p:txBody>
      </p:sp>
      <p:sp>
        <p:nvSpPr>
          <p:cNvPr id="4" name="pole tekstowe 3"/>
          <p:cNvSpPr txBox="1"/>
          <p:nvPr userDrawn="1"/>
        </p:nvSpPr>
        <p:spPr>
          <a:xfrm>
            <a:off x="7865806" y="6516820"/>
            <a:ext cx="37832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Departament</a:t>
            </a:r>
            <a:r>
              <a:rPr lang="pl-PL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ook Antiqua" panose="02040602050305030304" pitchFamily="18" charset="0"/>
              </a:rPr>
              <a:t> Studiów Strategicznych </a:t>
            </a:r>
            <a:r>
              <a:rPr lang="pl-PL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KPRM</a:t>
            </a:r>
          </a:p>
        </p:txBody>
      </p:sp>
      <p:sp>
        <p:nvSpPr>
          <p:cNvPr id="7" name="Symbol zastępczy tabeli 6"/>
          <p:cNvSpPr>
            <a:spLocks noGrp="1"/>
          </p:cNvSpPr>
          <p:nvPr>
            <p:ph type="tbl" sz="quarter" idx="10"/>
          </p:nvPr>
        </p:nvSpPr>
        <p:spPr>
          <a:xfrm>
            <a:off x="685800" y="1049338"/>
            <a:ext cx="10879138" cy="5257800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20608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ajd Kinga normaln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tekstu 5"/>
          <p:cNvSpPr>
            <a:spLocks noGrp="1"/>
          </p:cNvSpPr>
          <p:nvPr>
            <p:ph type="body" sz="quarter" idx="14" hasCustomPrompt="1"/>
          </p:nvPr>
        </p:nvSpPr>
        <p:spPr>
          <a:xfrm>
            <a:off x="555625" y="365139"/>
            <a:ext cx="11093450" cy="133897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aseline="0"/>
            </a:lvl1pPr>
            <a:lvl2pPr marL="457200" indent="0" algn="l">
              <a:buFontTx/>
              <a:buNone/>
              <a:defRPr/>
            </a:lvl2pPr>
          </a:lstStyle>
          <a:p>
            <a:pPr lvl="0"/>
            <a:r>
              <a:rPr lang="pl-PL" dirty="0" smtClean="0"/>
              <a:t>Tytuł slajdu</a:t>
            </a:r>
          </a:p>
          <a:p>
            <a:pPr lvl="1"/>
            <a:r>
              <a:rPr lang="pl-PL" dirty="0" smtClean="0"/>
              <a:t>Podtytuł</a:t>
            </a:r>
          </a:p>
          <a:p>
            <a:pPr lvl="1"/>
            <a:endParaRPr lang="pl-PL" dirty="0" smtClean="0"/>
          </a:p>
        </p:txBody>
      </p:sp>
      <p:sp>
        <p:nvSpPr>
          <p:cNvPr id="12" name="Symbol zastępczy wykresu 11"/>
          <p:cNvSpPr>
            <a:spLocks noGrp="1"/>
          </p:cNvSpPr>
          <p:nvPr>
            <p:ph type="chart" sz="quarter" idx="12"/>
          </p:nvPr>
        </p:nvSpPr>
        <p:spPr>
          <a:xfrm>
            <a:off x="6145428" y="1792563"/>
            <a:ext cx="5503648" cy="4185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pl-PL" dirty="0"/>
          </a:p>
        </p:txBody>
      </p:sp>
      <p:sp>
        <p:nvSpPr>
          <p:cNvPr id="21" name="pole tekstowe 20"/>
          <p:cNvSpPr txBox="1"/>
          <p:nvPr userDrawn="1"/>
        </p:nvSpPr>
        <p:spPr>
          <a:xfrm>
            <a:off x="7865806" y="6516820"/>
            <a:ext cx="37832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Departament</a:t>
            </a:r>
            <a:r>
              <a:rPr lang="pl-PL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ook Antiqua" panose="02040602050305030304" pitchFamily="18" charset="0"/>
              </a:rPr>
              <a:t> Studiów Strategicznych </a:t>
            </a:r>
            <a:r>
              <a:rPr lang="pl-PL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ook Antiqua" panose="02040602050305030304" pitchFamily="18" charset="0"/>
                <a:cs typeface="Calibri" panose="020F0502020204030204" pitchFamily="34" charset="0"/>
              </a:rPr>
              <a:t>KPRM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3" hasCustomPrompt="1"/>
          </p:nvPr>
        </p:nvSpPr>
        <p:spPr>
          <a:xfrm>
            <a:off x="555625" y="6066979"/>
            <a:ext cx="11093450" cy="36087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lang="pl-PL" sz="90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pl-PL" sz="900" dirty="0" smtClean="0"/>
              <a:t>Źródło:</a:t>
            </a:r>
          </a:p>
          <a:p>
            <a:pPr lvl="0"/>
            <a:r>
              <a:rPr lang="pl-PL" sz="900" dirty="0" err="1" smtClean="0"/>
              <a:t>gggg</a:t>
            </a:r>
            <a:endParaRPr lang="pl-PL" dirty="0"/>
          </a:p>
        </p:txBody>
      </p:sp>
      <p:sp>
        <p:nvSpPr>
          <p:cNvPr id="9" name="Symbol zastępczy tekstu 8"/>
          <p:cNvSpPr>
            <a:spLocks noGrp="1"/>
          </p:cNvSpPr>
          <p:nvPr>
            <p:ph type="body" sz="quarter" idx="15"/>
          </p:nvPr>
        </p:nvSpPr>
        <p:spPr>
          <a:xfrm>
            <a:off x="555625" y="1793075"/>
            <a:ext cx="5491163" cy="4185450"/>
          </a:xfrm>
          <a:prstGeom prst="rect">
            <a:avLst/>
          </a:prstGeom>
        </p:spPr>
        <p:txBody>
          <a:bodyPr anchor="ctr"/>
          <a:lstStyle>
            <a:lvl1pPr marL="0" indent="0" algn="just">
              <a:buNone/>
              <a:defRPr sz="1400"/>
            </a:lvl1pPr>
            <a:lvl5pPr>
              <a:defRPr sz="1400"/>
            </a:lvl5pPr>
          </a:lstStyle>
          <a:p>
            <a:pPr lvl="0"/>
            <a:r>
              <a:rPr lang="pl-PL" dirty="0" smtClean="0"/>
              <a:t>Edytuj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196658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1C09-400F-4F7F-B8C7-E303270E4B18}" type="datetimeFigureOut">
              <a:rPr lang="pl-PL" smtClean="0"/>
              <a:t>2021-06-15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C0D-C9D1-4F7F-A130-44B131C2AB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04532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1C09-400F-4F7F-B8C7-E303270E4B18}" type="datetimeFigureOut">
              <a:rPr lang="pl-PL" smtClean="0"/>
              <a:t>2021-06-15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C0D-C9D1-4F7F-A130-44B131C2AB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90259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1C09-400F-4F7F-B8C7-E303270E4B18}" type="datetimeFigureOut">
              <a:rPr lang="pl-PL" smtClean="0"/>
              <a:t>2021-06-15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C0D-C9D1-4F7F-A130-44B131C2AB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30856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1C09-400F-4F7F-B8C7-E303270E4B18}" type="datetimeFigureOut">
              <a:rPr lang="pl-PL" smtClean="0"/>
              <a:t>2021-06-15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C0D-C9D1-4F7F-A130-44B131C2AB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46671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1C09-400F-4F7F-B8C7-E303270E4B18}" type="datetimeFigureOut">
              <a:rPr lang="pl-PL" smtClean="0"/>
              <a:t>2021-06-15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C0D-C9D1-4F7F-A130-44B131C2AB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65583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1C09-400F-4F7F-B8C7-E303270E4B18}" type="datetimeFigureOut">
              <a:rPr lang="pl-PL" smtClean="0"/>
              <a:t>2021-06-15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C0D-C9D1-4F7F-A130-44B131C2AB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4807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1C09-400F-4F7F-B8C7-E303270E4B18}" type="datetimeFigureOut">
              <a:rPr lang="pl-PL" smtClean="0"/>
              <a:t>2021-06-15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C0D-C9D1-4F7F-A130-44B131C2AB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91207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1C09-400F-4F7F-B8C7-E303270E4B18}" type="datetimeFigureOut">
              <a:rPr lang="pl-PL" smtClean="0"/>
              <a:t>2021-06-15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C0D-C9D1-4F7F-A130-44B131C2AB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48368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51C09-400F-4F7F-B8C7-E303270E4B18}" type="datetimeFigureOut">
              <a:rPr lang="pl-PL" smtClean="0"/>
              <a:t>2021-06-15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8EC0D-C9D1-4F7F-A130-44B131C2AB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36601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arc.com.pl/Szkola-oceniana-na-3-z-plusem-blog-pol-1604998316.html" TargetMode="Externa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hyperlink" Target="http://www.federacja-konsumentow.org.pl/270,tylko-10-procent-polakow-mialoby-na-swiadectwie-piatke-z-wiedzy-o-finansach.html" TargetMode="Externa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hyperlink" Target="https://media-provident.pl/pr/592808/w-tym-roku-swieta-beda-oszczedne" TargetMode="Externa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hyperlink" Target="https://www.pap.pl/aktualnosci/news,753913,59-procent-polakow-za-zniesieniem-zakazu-handlu-w-niedziele.html" TargetMode="Externa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hyperlink" Target="https://www.se.pl/wiadomosci/polityka/polacy-boja-sie-koronawirusa-aa-yWTK-zzWi-nSPX.html" TargetMode="Externa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hyperlink" Target="https://agencja-informacyjna.com/wiekszosc-polakow-przeciwna-szczepionce-przeciwko-sars-cov2/" TargetMode="Externa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hyperlink" Target="https://mondaynews.pl/badanie-z-powodu-drugiej-fali-pandemii-blisko-polowa-polakow-obawia-sie-o-swoje-zdrowie-psychiczne/" TargetMode="Externa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hyperlink" Target="https://zdrowie.dziennik.pl/aktualnosci/artykuly/8005852,pandemia-koronawirus-w-polsce-pogorszenie-nastroju-depresja-lek.html" TargetMode="Externa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hyperlink" Target="https://polskatimes.pl/koronawirus-w-polsce-52-proc-polakow-nie-planuje-zaszczepic-sie-przeciw-koronawirusowi-sarscov2-wynika-z-sondazu-firmy-kantar/ar/c1-15273822" TargetMode="Externa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300gospodarka.pl/news/badanie-ipsos-polacy-i-rosjanie-najmniej-chetnie-na-szczepienie-przeciwko-covid-19" TargetMode="Externa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ipsos.com/pl-pl/polacy-wsrod-najbardziej-nieufnych-wobec-ewentualnej-szczepionki-na-covid-19" TargetMode="Externa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hyperlink" Target="https://www.rp.pl/Covid-19/201109490-Sondaz-Jak-wielu-Polakow-chce-sie-zaszczepic-przeciwko-COVID-19.html" TargetMode="Externa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hyperlink" Target="https://www.rp.pl/Spor-o-aborcje/201109545-Sondaz-Kto-ponosi-odpowiedzialnosc-za-konflikt-ws-aborcji.html" TargetMode="Externa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hyperlink" Target="https://wpolityce.pl/spoleczenstwo/525676-polacy-zdecydowanie-potepiaja-dewastacje-kosciolow-sprawdz" TargetMode="Externa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hyperlink" Target="https://wpolityce.pl/spoleczenstwo/525940-jak-policja-powinna-reagowac-na-protesty-z-ostatnich-dni" TargetMode="Externa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yborcza.pl/7,75398,26493632,kantar-dla-wyborczej.html" TargetMode="Externa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hyperlink" Target="https://ec.europa.eu/commfrontoffice/publicopinion/index.cfm/General/index" TargetMode="Externa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1"/>
          </p:nvPr>
        </p:nvSpPr>
        <p:spPr>
          <a:xfrm>
            <a:off x="3027363" y="2261418"/>
            <a:ext cx="4582127" cy="432569"/>
          </a:xfrm>
        </p:spPr>
        <p:txBody>
          <a:bodyPr/>
          <a:lstStyle/>
          <a:p>
            <a:r>
              <a:rPr lang="pl-PL" dirty="0" smtClean="0"/>
              <a:t>7 listopada – 13 listopada 2020 r.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4561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 dirty="0" smtClean="0"/>
              <a:t>Znaczne pogorszenie nastrojów społecznych </a:t>
            </a:r>
            <a:r>
              <a:rPr lang="pl-PL" dirty="0"/>
              <a:t>w ostatniej dekadzie </a:t>
            </a:r>
            <a:r>
              <a:rPr lang="pl-PL" dirty="0" smtClean="0"/>
              <a:t>października</a:t>
            </a:r>
          </a:p>
          <a:p>
            <a:pPr lvl="1"/>
            <a:r>
              <a:rPr lang="pl-PL" dirty="0" smtClean="0"/>
              <a:t>(badanie i komentarz CBOS)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 smtClean="0"/>
              <a:t>Źródło: CBOS, badanie </a:t>
            </a:r>
            <a:r>
              <a:rPr lang="pl-PL" dirty="0"/>
              <a:t>zrealizowano w dniach od 19 do 29 października 2020 roku na próbie liczącej 1040 osób (w tym: 49,7% metodą CAPI, 35,1% – CATI i 15,2% – CAWI).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5"/>
          </p:nvPr>
        </p:nvSpPr>
        <p:spPr>
          <a:xfrm>
            <a:off x="555625" y="1793075"/>
            <a:ext cx="11093450" cy="418545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/>
              <a:t>W ostatniej dekadzie października zarejestrowaliśmy bardzo duże pogorszenie nastrojów </a:t>
            </a:r>
            <a:r>
              <a:rPr lang="pl-PL" b="1" dirty="0" smtClean="0"/>
              <a:t>społecznych</a:t>
            </a:r>
            <a:r>
              <a:rPr lang="pl-PL" dirty="0"/>
              <a:t>, zarówno w wymiarze ocen sytuacji bieżącej, jak i przewidywań na najbliższy rok. W stosunku do ostatniego pomiaru </a:t>
            </a:r>
            <a:r>
              <a:rPr lang="pl-PL" b="1" dirty="0"/>
              <a:t>pogorszyły się wszystkie </a:t>
            </a:r>
            <a:r>
              <a:rPr lang="pl-PL" b="1" dirty="0" smtClean="0"/>
              <a:t>wskaźniki</a:t>
            </a:r>
            <a:r>
              <a:rPr lang="pl-PL" dirty="0" smtClean="0"/>
              <a:t>. </a:t>
            </a:r>
            <a:r>
              <a:rPr lang="pl-PL" dirty="0"/>
              <a:t>Interpretując te dane, należy pamiętać, że przez cały październik bardzo dynamicznie wzrastała liczba zakażeń wirusem SARS-CoV-2, a w pierwszych dniach realizacji badania wydany został wyrok Trybunału Konstytucyjnego </a:t>
            </a:r>
            <a:r>
              <a:rPr lang="pl-PL" dirty="0" err="1"/>
              <a:t>ws</a:t>
            </a:r>
            <a:r>
              <a:rPr lang="pl-PL" dirty="0"/>
              <a:t>. aborcji, który zapoczątkował falę protestów w wielu miejscach w kraju.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W stosunku do przełomu września i października zdecydowanie pogłębiło się przekonanie, że sytuacja w kraju zmierza w złym kierunku. Obecnie </a:t>
            </a:r>
            <a:r>
              <a:rPr lang="pl-PL" b="1" dirty="0"/>
              <a:t>liczba niezadowolonych z rozwoju sytuacji w Polsce bardzo wyraźnie przeważa nad liczbą zadowolonych</a:t>
            </a:r>
            <a:r>
              <a:rPr lang="pl-PL" dirty="0"/>
              <a:t>. Stosunkowo rzadko w naszych badaniach rejestrujemy tak duże spadki liczby zadowolonych z kierunku zmian dokonujących się w kraju.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W porównaniu z przełomem września i października zdecydowanie pogorszyły się też oceny sytuacji politycznej i gospodarczej. Obecnie ‒ inaczej niż w poprzednich miesiącach ‒ </a:t>
            </a:r>
            <a:r>
              <a:rPr lang="pl-PL" b="1" dirty="0"/>
              <a:t>więcej osób postrzega sytuację gospodarczą negatywnie niż pozytywnie. Zmniejszyło się również zadowolenie z poziomu życia i warunków materialnych gospodarstw domowych</a:t>
            </a:r>
            <a:r>
              <a:rPr lang="pl-PL" dirty="0"/>
              <a:t>. Ponadto w porównaniu z ostatnim pomiarem wyraźnie pogorszyły się przewidywania na najbliższy rok dotyczące wszystkich analizowanych obszarów.</a:t>
            </a:r>
          </a:p>
        </p:txBody>
      </p:sp>
    </p:spTree>
    <p:extLst>
      <p:ext uri="{BB962C8B-B14F-4D97-AF65-F5344CB8AC3E}">
        <p14:creationId xmlns:p14="http://schemas.microsoft.com/office/powerpoint/2010/main" val="2354248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 dirty="0" smtClean="0"/>
              <a:t>Rodzice niezadowoleni </a:t>
            </a:r>
            <a:r>
              <a:rPr lang="pl-PL" dirty="0"/>
              <a:t>z systemu </a:t>
            </a:r>
            <a:r>
              <a:rPr lang="pl-PL" dirty="0" smtClean="0"/>
              <a:t>edukacji - krytyka różnych aspektów i oczekiwanie zmian</a:t>
            </a:r>
          </a:p>
          <a:p>
            <a:pPr lvl="1"/>
            <a:r>
              <a:rPr lang="pl-PL" dirty="0" smtClean="0"/>
              <a:t>(badanie ARC Rynek i Opinie)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 smtClean="0"/>
              <a:t>Źródło: ARC Rynek i Opinie</a:t>
            </a:r>
            <a:r>
              <a:rPr lang="pl-PL" dirty="0"/>
              <a:t>, </a:t>
            </a:r>
            <a:r>
              <a:rPr lang="pl-PL" dirty="0" smtClean="0"/>
              <a:t>badanie w </a:t>
            </a:r>
            <a:r>
              <a:rPr lang="pl-PL" dirty="0"/>
              <a:t>dniach 14-28 </a:t>
            </a:r>
            <a:r>
              <a:rPr lang="pl-PL" dirty="0" smtClean="0"/>
              <a:t>października, N=690</a:t>
            </a:r>
          </a:p>
          <a:p>
            <a:r>
              <a:rPr lang="pl-PL" dirty="0">
                <a:hlinkClick r:id="rId2"/>
              </a:rPr>
              <a:t>https://</a:t>
            </a:r>
            <a:r>
              <a:rPr lang="pl-PL" dirty="0" smtClean="0">
                <a:hlinkClick r:id="rId2"/>
              </a:rPr>
              <a:t>arc.com.pl/Szkola-oceniana-na-3-z-plusem-blog-pol-1604998316.html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5"/>
          </p:nvPr>
        </p:nvSpPr>
        <p:spPr>
          <a:xfrm>
            <a:off x="555625" y="1793075"/>
            <a:ext cx="4664075" cy="4185450"/>
          </a:xfrm>
        </p:spPr>
        <p:txBody>
          <a:bodyPr/>
          <a:lstStyle/>
          <a:p>
            <a:r>
              <a:rPr lang="pl-PL" dirty="0" smtClean="0"/>
              <a:t>Rodzice </a:t>
            </a:r>
            <a:r>
              <a:rPr lang="pl-PL" dirty="0"/>
              <a:t>dzieci w wieku szkolnym oceniają polską edukację na dostateczny z plusem (3,4). Dotyczy to zarówno szkół podstawowych jak i średnich. </a:t>
            </a:r>
            <a:endParaRPr lang="pl-PL" dirty="0" smtClean="0"/>
          </a:p>
          <a:p>
            <a:r>
              <a:rPr lang="pl-PL" dirty="0" smtClean="0"/>
              <a:t>51</a:t>
            </a:r>
            <a:r>
              <a:rPr lang="pl-PL" dirty="0"/>
              <a:t>% rodziców uważa, że system edukacji w Polsce wymaga istotnych zmian. Kobiety są w tym zakresie nieco bardziej krytyczne – 55% z nich uważa, że istotne zmiany są konieczne. </a:t>
            </a:r>
            <a:endParaRPr lang="pl-PL" dirty="0" smtClean="0"/>
          </a:p>
          <a:p>
            <a:r>
              <a:rPr lang="pl-PL" b="1" dirty="0" smtClean="0"/>
              <a:t>Blisko </a:t>
            </a:r>
            <a:r>
              <a:rPr lang="pl-PL" b="1" dirty="0"/>
              <a:t>połowa rodziców uważa, że polska szkoła nastawiona jest na teorię, egzaminy, testy i klasówki, </a:t>
            </a: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 smtClean="0"/>
              <a:t>a </a:t>
            </a:r>
            <a:r>
              <a:rPr lang="pl-PL" b="1" dirty="0"/>
              <a:t>nie na praktykę i zrozumienie tematu. </a:t>
            </a:r>
            <a:r>
              <a:rPr lang="pl-PL" dirty="0"/>
              <a:t>Niemal co trzeci uczeń (29%) korzysta z korepetycji. Z kolei co czwarty rodzic (27%) uważa, że nauczyciele powinni być lepiej </a:t>
            </a:r>
            <a:r>
              <a:rPr lang="pl-PL" dirty="0" smtClean="0"/>
              <a:t>wynagradzani.</a:t>
            </a:r>
            <a:endParaRPr lang="pl-PL" dirty="0"/>
          </a:p>
        </p:txBody>
      </p:sp>
      <p:pic>
        <p:nvPicPr>
          <p:cNvPr id="1026" name="Obraz 2" descr="image00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25" b="5812"/>
          <a:stretch/>
        </p:blipFill>
        <p:spPr bwMode="auto">
          <a:xfrm>
            <a:off x="5219700" y="1402147"/>
            <a:ext cx="6429375" cy="4845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9179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 dirty="0"/>
              <a:t>Więcej osób obawia się pogorszenia, niż spodziewa się poprawy sytuacji w swych zakładach </a:t>
            </a:r>
            <a:r>
              <a:rPr lang="pl-PL" dirty="0" smtClean="0"/>
              <a:t>pracy</a:t>
            </a:r>
          </a:p>
          <a:p>
            <a:pPr lvl="1"/>
            <a:r>
              <a:rPr lang="pl-PL" dirty="0" smtClean="0"/>
              <a:t>(badanie CBOS) 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/>
              <a:t>Źródło: CBOS, Badanie zrealizowano w dniach od 19 do 29 października </a:t>
            </a:r>
            <a:r>
              <a:rPr lang="pl-PL" dirty="0" smtClean="0"/>
              <a:t>2020 r., N=1040 </a:t>
            </a:r>
            <a:r>
              <a:rPr lang="pl-PL" dirty="0"/>
              <a:t>osób (w tym: 49,7% metodą CAPI, 35,1% – CATI i 15,2% – CAWI).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l-PL" dirty="0"/>
              <a:t>Większość (57%) pracujących zarobkowo oceniła, że w ostatniej dekadzie października sytuacja w ich zakładach pracy była </a:t>
            </a:r>
            <a:r>
              <a:rPr lang="pl-PL" dirty="0" smtClean="0"/>
              <a:t>dobra. </a:t>
            </a:r>
            <a:r>
              <a:rPr lang="pl-PL" dirty="0"/>
              <a:t>Za złą sytuację w swoim zakładzie pracy uznało 11% </a:t>
            </a:r>
            <a:r>
              <a:rPr lang="pl-PL" dirty="0" smtClean="0"/>
              <a:t>pracujących. </a:t>
            </a:r>
          </a:p>
          <a:p>
            <a:r>
              <a:rPr lang="pl-PL" dirty="0" smtClean="0"/>
              <a:t>Ponad </a:t>
            </a:r>
            <a:r>
              <a:rPr lang="pl-PL" dirty="0"/>
              <a:t>połowa (55%) pracujących zarobkowo uważa, że w ciągu najbliższego roku sytuacja w ich zakładach pracy pozostanie bez zmian, natomiast wśród pozostałych badanych </a:t>
            </a:r>
            <a:r>
              <a:rPr lang="pl-PL" dirty="0" smtClean="0"/>
              <a:t>ponad dwukrotnie </a:t>
            </a:r>
            <a:r>
              <a:rPr lang="pl-PL" dirty="0"/>
              <a:t>więcej spodziewa się pogorszenia (23%), niż oczekuje poprawy (11%). </a:t>
            </a:r>
            <a:r>
              <a:rPr lang="pl-PL" dirty="0" smtClean="0"/>
              <a:t>W porównaniu z pomiarem na początku października, udział spodziewających </a:t>
            </a:r>
            <a:r>
              <a:rPr lang="pl-PL" dirty="0"/>
              <a:t>się jej pogorszenia </a:t>
            </a:r>
            <a:r>
              <a:rPr lang="pl-PL" dirty="0" smtClean="0"/>
              <a:t>wzrósł </a:t>
            </a:r>
            <a:r>
              <a:rPr lang="pl-PL" dirty="0"/>
              <a:t>o 9 </a:t>
            </a:r>
            <a:r>
              <a:rPr lang="pl-PL" dirty="0" smtClean="0"/>
              <a:t>pkt.% </a:t>
            </a:r>
            <a:r>
              <a:rPr lang="pl-PL" dirty="0"/>
              <a:t>i w efekcie </a:t>
            </a:r>
            <a:r>
              <a:rPr lang="pl-PL" b="1" dirty="0"/>
              <a:t>po raz pierwszy od lipca 2013 roku więcej pracujących obawia się pogorszenia, niż spodziewa się poprawy sytuacji </a:t>
            </a: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 smtClean="0"/>
              <a:t>w </a:t>
            </a:r>
            <a:r>
              <a:rPr lang="pl-PL" b="1" dirty="0"/>
              <a:t>swych zakładach pracy. Najgorsze nastroje </a:t>
            </a:r>
            <a:r>
              <a:rPr lang="pl-PL" b="1" dirty="0" smtClean="0"/>
              <a:t>odnotowano </a:t>
            </a:r>
            <a:r>
              <a:rPr lang="pl-PL" b="1" dirty="0"/>
              <a:t>wśród zatrudnionych w instytucjach, urzędach lub zakładach całkowicie państwowych, samorządowych lub </a:t>
            </a:r>
            <a:r>
              <a:rPr lang="pl-PL" b="1" dirty="0" smtClean="0"/>
              <a:t>publicznych.</a:t>
            </a:r>
          </a:p>
          <a:p>
            <a:r>
              <a:rPr lang="pl-PL" dirty="0"/>
              <a:t>W porównaniu z przełomem września i października </a:t>
            </a:r>
            <a:r>
              <a:rPr lang="pl-PL" b="1" dirty="0"/>
              <a:t>poczucie bezpieczeństwa utrzymania obecnego zatrudnienia wśród pracujących zarobkowo </a:t>
            </a:r>
            <a:r>
              <a:rPr lang="pl-PL" b="1" dirty="0" smtClean="0"/>
              <a:t>spadło o </a:t>
            </a:r>
            <a:r>
              <a:rPr lang="pl-PL" b="1" dirty="0"/>
              <a:t>11 punktów </a:t>
            </a:r>
            <a:r>
              <a:rPr lang="pl-PL" b="1" dirty="0" smtClean="0"/>
              <a:t>procentowych.</a:t>
            </a:r>
            <a:r>
              <a:rPr lang="pl-PL" dirty="0" smtClean="0"/>
              <a:t> Zbliżony </a:t>
            </a:r>
            <a:r>
              <a:rPr lang="pl-PL" dirty="0"/>
              <a:t>poziom poczucia zagrożenia utratą pracy notowaliśmy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w </a:t>
            </a:r>
            <a:r>
              <a:rPr lang="pl-PL" dirty="0"/>
              <a:t>listopadzie i grudniu 2015 roku</a:t>
            </a:r>
            <a:r>
              <a:rPr lang="pl-PL" dirty="0" smtClean="0"/>
              <a:t>.</a:t>
            </a:r>
            <a:endParaRPr lang="pl-PL" dirty="0"/>
          </a:p>
        </p:txBody>
      </p:sp>
      <p:graphicFrame>
        <p:nvGraphicFramePr>
          <p:cNvPr id="7" name="Symbol zastępczy wykresu 6"/>
          <p:cNvGraphicFramePr>
            <a:graphicFrameLocks noGrp="1"/>
          </p:cNvGraphicFramePr>
          <p:nvPr>
            <p:ph type="chart" sz="quarter" idx="12"/>
            <p:extLst/>
          </p:nvPr>
        </p:nvGraphicFramePr>
        <p:xfrm>
          <a:off x="6145213" y="1792288"/>
          <a:ext cx="5503862" cy="4186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Pierścień 5"/>
          <p:cNvSpPr/>
          <p:nvPr/>
        </p:nvSpPr>
        <p:spPr>
          <a:xfrm>
            <a:off x="10455965" y="3753015"/>
            <a:ext cx="1582310" cy="1176793"/>
          </a:xfrm>
          <a:prstGeom prst="donut">
            <a:avLst>
              <a:gd name="adj" fmla="val 3200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8240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 dirty="0"/>
              <a:t>Ponad </a:t>
            </a:r>
            <a:r>
              <a:rPr lang="pl-PL" dirty="0" smtClean="0"/>
              <a:t>60% Polaków </a:t>
            </a:r>
            <a:r>
              <a:rPr lang="pl-PL" dirty="0"/>
              <a:t>nie odczuwa negatywnego wpływu pandemii na </a:t>
            </a:r>
            <a:r>
              <a:rPr lang="pl-PL" dirty="0" smtClean="0"/>
              <a:t>stan swoich finansów</a:t>
            </a:r>
          </a:p>
          <a:p>
            <a:pPr lvl="1"/>
            <a:r>
              <a:rPr lang="pl-PL" sz="2200" dirty="0" smtClean="0"/>
              <a:t>(wrześniowe badanie dla Fundacji </a:t>
            </a:r>
            <a:r>
              <a:rPr lang="pl-PL" sz="2200" dirty="0"/>
              <a:t>Rozwoju Rynku Finansowego i Federacji </a:t>
            </a:r>
            <a:r>
              <a:rPr lang="pl-PL" sz="2200" dirty="0" smtClean="0"/>
              <a:t>Konsumentów)</a:t>
            </a:r>
            <a:endParaRPr lang="pl-PL" sz="2200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3"/>
          </p:nvPr>
        </p:nvSpPr>
        <p:spPr>
          <a:xfrm>
            <a:off x="555625" y="6066979"/>
            <a:ext cx="11093450" cy="512497"/>
          </a:xfrm>
        </p:spPr>
        <p:txBody>
          <a:bodyPr/>
          <a:lstStyle/>
          <a:p>
            <a:r>
              <a:rPr lang="pl-PL" dirty="0"/>
              <a:t>Źródło: </a:t>
            </a:r>
            <a:r>
              <a:rPr lang="pl-PL" dirty="0" smtClean="0"/>
              <a:t>Firma badawcza </a:t>
            </a:r>
            <a:r>
              <a:rPr lang="pl-PL" dirty="0"/>
              <a:t>ABR </a:t>
            </a:r>
            <a:r>
              <a:rPr lang="pl-PL" dirty="0" err="1"/>
              <a:t>Sesta</a:t>
            </a:r>
            <a:r>
              <a:rPr lang="pl-PL" dirty="0"/>
              <a:t> na zlecenie Fundacji Rozwoju </a:t>
            </a:r>
            <a:r>
              <a:rPr lang="pl-PL" dirty="0" smtClean="0"/>
              <a:t>Rynku Finansowego </a:t>
            </a:r>
            <a:r>
              <a:rPr lang="pl-PL" dirty="0"/>
              <a:t>i Federacji Konsumentów. Badanie przeprowadzone </a:t>
            </a:r>
            <a:r>
              <a:rPr lang="pl-PL" dirty="0" smtClean="0"/>
              <a:t>we wrześniu </a:t>
            </a:r>
            <a:r>
              <a:rPr lang="pl-PL" dirty="0"/>
              <a:t>2020 r. na reprezentatywnej próbie Polaków 1229 osób z</a:t>
            </a:r>
          </a:p>
          <a:p>
            <a:r>
              <a:rPr lang="pl-PL" dirty="0"/>
              <a:t>wykorzystaniem dwóch technik badawczych – CATI (532 ankiety) oraz </a:t>
            </a:r>
            <a:r>
              <a:rPr lang="pl-PL" dirty="0" smtClean="0"/>
              <a:t>CAWI (697 </a:t>
            </a:r>
            <a:r>
              <a:rPr lang="pl-PL" dirty="0"/>
              <a:t>ankiet</a:t>
            </a:r>
            <a:r>
              <a:rPr lang="pl-PL" dirty="0" smtClean="0"/>
              <a:t>).</a:t>
            </a:r>
          </a:p>
          <a:p>
            <a:r>
              <a:rPr lang="pl-PL" dirty="0">
                <a:hlinkClick r:id="rId2"/>
              </a:rPr>
              <a:t>http://</a:t>
            </a:r>
            <a:r>
              <a:rPr lang="pl-PL" dirty="0" smtClean="0">
                <a:hlinkClick r:id="rId2"/>
              </a:rPr>
              <a:t>www.federacja-konsumentow.org.pl/270,tylko-10-procent-polakow-mialoby-na-swiadectwie-piatke-z-wiedzy-o-finansach.html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r>
              <a:rPr lang="pl-PL" dirty="0" smtClean="0"/>
              <a:t>61% </a:t>
            </a:r>
            <a:r>
              <a:rPr lang="pl-PL" dirty="0"/>
              <a:t>gospodarstw domowych nie odczuwa negatywnych, finansowych efektów pandemii. Pogorszenie sytuacji materialnej deklaruje 1/3 badanych, a w grupie tej przeważają osoby młode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w </a:t>
            </a:r>
            <a:r>
              <a:rPr lang="pl-PL" dirty="0"/>
              <a:t>wieku 18-24 lata i 25-34 lata. </a:t>
            </a:r>
            <a:endParaRPr lang="pl-PL" dirty="0" smtClean="0"/>
          </a:p>
          <a:p>
            <a:r>
              <a:rPr lang="pl-PL" smtClean="0"/>
              <a:t>Ograniczania </a:t>
            </a:r>
            <a:r>
              <a:rPr lang="pl-PL" smtClean="0"/>
              <a:t>wydatków przyznaje </a:t>
            </a:r>
            <a:r>
              <a:rPr lang="pl-PL" dirty="0" smtClean="0"/>
              <a:t>16% ankietowanych. W </a:t>
            </a:r>
            <a:r>
              <a:rPr lang="pl-PL" dirty="0"/>
              <a:t>większości rodzin (</a:t>
            </a:r>
            <a:r>
              <a:rPr lang="pl-PL" dirty="0" smtClean="0"/>
              <a:t>56%) </a:t>
            </a:r>
            <a:r>
              <a:rPr lang="pl-PL" dirty="0"/>
              <a:t>poziom wydatków pozostał na takim samym poziomie jak przed marcem 2020 r</a:t>
            </a:r>
            <a:r>
              <a:rPr lang="pl-PL" dirty="0" smtClean="0"/>
              <a:t>.</a:t>
            </a:r>
          </a:p>
          <a:p>
            <a:r>
              <a:rPr lang="pl-PL" dirty="0"/>
              <a:t>COVID-19 nie spowodował również trudności w spłacie stałych miesięcznych zobowiązań, takich jak np. czynsz za mieszkanie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czy </a:t>
            </a:r>
            <a:r>
              <a:rPr lang="pl-PL" dirty="0"/>
              <a:t>rata </a:t>
            </a:r>
            <a:r>
              <a:rPr lang="pl-PL" dirty="0" smtClean="0"/>
              <a:t>kredytu (tylko 10%wskazuje </a:t>
            </a:r>
            <a:r>
              <a:rPr lang="pl-PL" dirty="0"/>
              <a:t>na taki </a:t>
            </a:r>
            <a:r>
              <a:rPr lang="pl-PL" dirty="0" smtClean="0"/>
              <a:t>problem).</a:t>
            </a:r>
            <a:endParaRPr lang="pl-PL" dirty="0"/>
          </a:p>
          <a:p>
            <a:r>
              <a:rPr lang="pl-PL" dirty="0" smtClean="0"/>
              <a:t>90% </a:t>
            </a:r>
            <a:r>
              <a:rPr lang="pl-PL" dirty="0"/>
              <a:t>respondentów zaprzeczyło, by aktualna sytuacja gospodarcza zmusiła ich do zaciągnięcia kredytu lub pożyczki. </a:t>
            </a:r>
            <a:endParaRPr lang="pl-PL" dirty="0" smtClean="0"/>
          </a:p>
          <a:p>
            <a:r>
              <a:rPr lang="pl-PL" dirty="0"/>
              <a:t>Co drugi pytany wskazał w ankiecie, że w przypadku znalezienia się w trudnej sytuacji ekonomicznej w pierwszej kolejności zrezygnują z wydatków na abonament za telefon, </a:t>
            </a:r>
            <a:r>
              <a:rPr lang="pl-PL" dirty="0" err="1"/>
              <a:t>internet</a:t>
            </a:r>
            <a:r>
              <a:rPr lang="pl-PL" dirty="0"/>
              <a:t>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czy </a:t>
            </a:r>
            <a:r>
              <a:rPr lang="pl-PL" dirty="0"/>
              <a:t>dostęp do popularnych serwisów muzycznych i filmowych. Drugim w kolejności rozwiązaniem, wskazywanym przez 1/3 respondentów, jest sprzedaż swojego </a:t>
            </a:r>
            <a:r>
              <a:rPr lang="pl-PL" dirty="0" smtClean="0"/>
              <a:t>majątku. </a:t>
            </a:r>
            <a:r>
              <a:rPr lang="pl-PL" dirty="0"/>
              <a:t>Dopiero na trzecim miejscu </a:t>
            </a:r>
            <a:r>
              <a:rPr lang="pl-PL" dirty="0" smtClean="0"/>
              <a:t>znalazła </a:t>
            </a:r>
            <a:r>
              <a:rPr lang="pl-PL" dirty="0"/>
              <a:t>się możliwość zaciągnięcia kredytu lub pożyczki </a:t>
            </a:r>
          </a:p>
        </p:txBody>
      </p:sp>
      <p:graphicFrame>
        <p:nvGraphicFramePr>
          <p:cNvPr id="6" name="Symbol zastępczy wykresu 5"/>
          <p:cNvGraphicFramePr>
            <a:graphicFrameLocks noGrp="1"/>
          </p:cNvGraphicFramePr>
          <p:nvPr>
            <p:ph type="chart" sz="quarter" idx="12"/>
            <p:extLst/>
          </p:nvPr>
        </p:nvGraphicFramePr>
        <p:xfrm>
          <a:off x="6145213" y="1792288"/>
          <a:ext cx="5503862" cy="4186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585232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 smtClean="0"/>
              <a:t>Polacy </a:t>
            </a:r>
            <a:r>
              <a:rPr lang="pl-PL" dirty="0"/>
              <a:t>planują przeznaczyć na organizację świąt Bożego </a:t>
            </a:r>
            <a:r>
              <a:rPr lang="pl-PL" dirty="0" smtClean="0"/>
              <a:t>Narodzenia o ponad połowę mniej niż w zeszłym roku (czyżby zapowiedź ograniczenia sezonowego wzrostu konsumpcji?)</a:t>
            </a:r>
          </a:p>
          <a:p>
            <a:pPr lvl="1"/>
            <a:r>
              <a:rPr lang="pl-PL" dirty="0" smtClean="0"/>
              <a:t>(barometr </a:t>
            </a:r>
            <a:r>
              <a:rPr lang="pl-PL" dirty="0" err="1" smtClean="0"/>
              <a:t>Providenta</a:t>
            </a:r>
            <a:r>
              <a:rPr lang="pl-PL" dirty="0" smtClean="0"/>
              <a:t>)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/>
              <a:t>Źródło: ASM – Centrum Badań i Analiz </a:t>
            </a:r>
            <a:r>
              <a:rPr lang="pl-PL" dirty="0" smtClean="0"/>
              <a:t>Rynku, badanie zrealizowane w październiku, CAWI, N=1003 </a:t>
            </a:r>
            <a:r>
              <a:rPr lang="pl-PL" dirty="0"/>
              <a:t>dorosłych </a:t>
            </a:r>
            <a:r>
              <a:rPr lang="pl-PL" dirty="0" smtClean="0"/>
              <a:t>Polaków.</a:t>
            </a:r>
          </a:p>
          <a:p>
            <a:r>
              <a:rPr lang="pl-PL" dirty="0">
                <a:hlinkClick r:id="rId2"/>
              </a:rPr>
              <a:t>https://</a:t>
            </a:r>
            <a:r>
              <a:rPr lang="pl-PL" dirty="0" smtClean="0">
                <a:hlinkClick r:id="rId2"/>
              </a:rPr>
              <a:t>media-provident.pl/pr/592808/w-tym-roku-swieta-beda-oszczedne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/>
              <a:t>­</a:t>
            </a:r>
            <a:r>
              <a:rPr lang="pl-PL" b="1" dirty="0" smtClean="0"/>
              <a:t>Polacy </a:t>
            </a:r>
            <a:r>
              <a:rPr lang="pl-PL" b="1" dirty="0"/>
              <a:t>planują przeznaczyć na organizację świąt Bożego Narodzenia średnio 744,39 zł. To kwota znacząco niższa w porównaniu z zeszłorocznymi wydatkami –  w 2019 roku przekraczały 1700 zł.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 smtClean="0"/>
              <a:t>­</a:t>
            </a:r>
            <a:r>
              <a:rPr lang="pl-PL" dirty="0" smtClean="0"/>
              <a:t>Mężczyźni </a:t>
            </a:r>
            <a:r>
              <a:rPr lang="pl-PL" dirty="0"/>
              <a:t>planują średnio nieco wyższe wydatki niż kobiety (mężczyźni – 763 zł, kobiety 727 zł.), a wg grup wieku najwyższe wydatki świąteczne panują osoby w wieku 35-49 lat (800zł).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/>
              <a:t>­62</a:t>
            </a:r>
            <a:r>
              <a:rPr lang="pl-PL" dirty="0"/>
              <a:t>% badanych chce sfinansować tegoroczną Gwiazdkę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z </a:t>
            </a:r>
            <a:r>
              <a:rPr lang="pl-PL" dirty="0"/>
              <a:t>bieżących dochodów, tj. z pensji, emerytury czy alimentów.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/>
              <a:t>­62</a:t>
            </a:r>
            <a:r>
              <a:rPr lang="pl-PL" dirty="0"/>
              <a:t>% respondentów spodziewa się prezentu pod choinką (63,7% kobiet, 60,0% mężczyzn) – ale tylko 22% z nich jest tego pewnych.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/>
              <a:t>­Najbardziej </a:t>
            </a:r>
            <a:r>
              <a:rPr lang="pl-PL" dirty="0"/>
              <a:t>pożądanym prezentem (do 200 zł) są pieniądze lub bony na zakupy i to bez względu na płeć czy wiek  (</a:t>
            </a:r>
            <a:r>
              <a:rPr lang="pl-PL" dirty="0" smtClean="0"/>
              <a:t>29% </a:t>
            </a:r>
            <a:r>
              <a:rPr lang="pl-PL" dirty="0"/>
              <a:t>kobiet, </a:t>
            </a:r>
            <a:r>
              <a:rPr lang="pl-PL" dirty="0" smtClean="0"/>
              <a:t>24% </a:t>
            </a:r>
            <a:r>
              <a:rPr lang="pl-PL" dirty="0"/>
              <a:t>mężczyzn</a:t>
            </a:r>
            <a:r>
              <a:rPr lang="pl-PL" dirty="0" smtClean="0"/>
              <a:t>).</a:t>
            </a:r>
            <a:endParaRPr lang="pl-PL" dirty="0"/>
          </a:p>
        </p:txBody>
      </p:sp>
      <p:graphicFrame>
        <p:nvGraphicFramePr>
          <p:cNvPr id="6" name="Symbol zastępczy wykresu 5"/>
          <p:cNvGraphicFramePr>
            <a:graphicFrameLocks noGrp="1"/>
          </p:cNvGraphicFramePr>
          <p:nvPr>
            <p:ph type="chart" sz="quarter" idx="12"/>
            <p:extLst/>
          </p:nvPr>
        </p:nvGraphicFramePr>
        <p:xfrm>
          <a:off x="6145213" y="1792288"/>
          <a:ext cx="5503862" cy="4186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7872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 dirty="0"/>
              <a:t>Za zniesieniem zakazu handlu w niedzielę opowiada się 59% </a:t>
            </a:r>
            <a:r>
              <a:rPr lang="pl-PL" dirty="0" smtClean="0"/>
              <a:t>internautów</a:t>
            </a:r>
          </a:p>
          <a:p>
            <a:pPr lvl="1"/>
            <a:r>
              <a:rPr lang="pl-PL" dirty="0" smtClean="0"/>
              <a:t>(badanie agencji badawczej </a:t>
            </a:r>
            <a:r>
              <a:rPr lang="pl-PL" dirty="0" err="1" smtClean="0"/>
              <a:t>Inquiry</a:t>
            </a:r>
            <a:r>
              <a:rPr lang="pl-PL" dirty="0" smtClean="0"/>
              <a:t>)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/>
              <a:t>Źródło: </a:t>
            </a:r>
            <a:r>
              <a:rPr lang="pl-PL" dirty="0" smtClean="0"/>
              <a:t>Agencję </a:t>
            </a:r>
            <a:r>
              <a:rPr lang="pl-PL" dirty="0"/>
              <a:t>badawczą </a:t>
            </a:r>
            <a:r>
              <a:rPr lang="pl-PL" dirty="0" err="1"/>
              <a:t>Inquiry</a:t>
            </a:r>
            <a:r>
              <a:rPr lang="pl-PL" dirty="0"/>
              <a:t> na panelu </a:t>
            </a:r>
            <a:r>
              <a:rPr lang="pl-PL" dirty="0" err="1"/>
              <a:t>YouGov</a:t>
            </a:r>
            <a:r>
              <a:rPr lang="pl-PL" dirty="0"/>
              <a:t> w październiku 2020, </a:t>
            </a:r>
            <a:r>
              <a:rPr lang="pl-PL" dirty="0" smtClean="0"/>
              <a:t>CAWI, na </a:t>
            </a:r>
            <a:r>
              <a:rPr lang="pl-PL" dirty="0"/>
              <a:t>próbie N=1006. Wyniki porównujemy z badaniem zrealizowanym w styczniu 2020 r. na próbie </a:t>
            </a:r>
            <a:r>
              <a:rPr lang="pl-PL" dirty="0" smtClean="0"/>
              <a:t>N=503.</a:t>
            </a:r>
          </a:p>
          <a:p>
            <a:r>
              <a:rPr lang="pl-PL" dirty="0">
                <a:hlinkClick r:id="rId2"/>
              </a:rPr>
              <a:t>https://</a:t>
            </a:r>
            <a:r>
              <a:rPr lang="pl-PL" dirty="0" smtClean="0">
                <a:hlinkClick r:id="rId2"/>
              </a:rPr>
              <a:t>www.pap.pl/aktualnosci/news%2C753913%2C59-procent-polakow-za-zniesieniem-zakazu-handlu-w-niedziele.html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5"/>
          </p:nvPr>
        </p:nvSpPr>
        <p:spPr>
          <a:xfrm>
            <a:off x="555625" y="1793075"/>
            <a:ext cx="5414251" cy="4185450"/>
          </a:xfrm>
        </p:spPr>
        <p:txBody>
          <a:bodyPr/>
          <a:lstStyle/>
          <a:p>
            <a:r>
              <a:rPr lang="pl-PL" dirty="0"/>
              <a:t>Zdaniem </a:t>
            </a:r>
            <a:r>
              <a:rPr lang="pl-PL" dirty="0" smtClean="0"/>
              <a:t>internautów centra </a:t>
            </a:r>
            <a:r>
              <a:rPr lang="pl-PL" dirty="0"/>
              <a:t>handlowe to bezpieczne miejsca.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W </a:t>
            </a:r>
            <a:r>
              <a:rPr lang="pl-PL" dirty="0"/>
              <a:t>ciągu ostatniego miesiąca galerię handlową odwiedziło 62% badanych i zdecydowana większość z nich, bo 77% czuło się bezpiecznie podczas wizyty.</a:t>
            </a:r>
          </a:p>
          <a:p>
            <a:r>
              <a:rPr lang="pl-PL" dirty="0"/>
              <a:t>Za zniesieniem zakazu handlu w niedzielę opowiada się 59</a:t>
            </a:r>
            <a:r>
              <a:rPr lang="pl-PL" dirty="0" smtClean="0"/>
              <a:t>%.</a:t>
            </a:r>
            <a:endParaRPr lang="pl-PL" dirty="0"/>
          </a:p>
          <a:p>
            <a:r>
              <a:rPr lang="pl-PL" dirty="0"/>
              <a:t>Ponad połowa badanych (57%) odbiera zakaz handlu negatywnie, a pozytywnie ocenia go 27% respondentów. Co warto podkreślić, </a:t>
            </a:r>
            <a:r>
              <a:rPr lang="pl-PL" b="1" dirty="0"/>
              <a:t>w stosunku do wiosennego pomiaru, poparcie dla ograniczenia handlu w niedziele zmalało o 7 </a:t>
            </a:r>
            <a:r>
              <a:rPr lang="pl-PL" b="1" dirty="0" err="1"/>
              <a:t>p.p</a:t>
            </a:r>
            <a:r>
              <a:rPr lang="pl-PL" b="1" dirty="0"/>
              <a:t>. </a:t>
            </a:r>
          </a:p>
          <a:p>
            <a:r>
              <a:rPr lang="pl-PL" dirty="0" smtClean="0"/>
              <a:t>W </a:t>
            </a:r>
            <a:r>
              <a:rPr lang="pl-PL" dirty="0"/>
              <a:t>opinii 68% </a:t>
            </a:r>
            <a:r>
              <a:rPr lang="pl-PL" dirty="0" smtClean="0"/>
              <a:t>internautów </a:t>
            </a:r>
            <a:r>
              <a:rPr lang="pl-PL" dirty="0"/>
              <a:t>przywrócenie niedziel handlowych pozwoliłoby sklepom odrobić straty z okresu zamknięcia, dla 67% ułatwiłoby robienie zakupów, a 50% ankietowanych uważa,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że </a:t>
            </a:r>
            <a:r>
              <a:rPr lang="pl-PL" dirty="0"/>
              <a:t>dodatkowo zwiększyłoby bezpieczeństwo związane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z </a:t>
            </a:r>
            <a:r>
              <a:rPr lang="pl-PL" dirty="0"/>
              <a:t>przebywaniem w galeriach handlowych. </a:t>
            </a:r>
            <a:endParaRPr lang="pl-PL" dirty="0" smtClean="0"/>
          </a:p>
          <a:p>
            <a:r>
              <a:rPr lang="pl-PL" dirty="0"/>
              <a:t>Osoby popierające zakaz handlu w niedziele (13%) przede wszystkim podkreślały pozytywny aspekt wolnego dnia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dla </a:t>
            </a:r>
            <a:r>
              <a:rPr lang="pl-PL" dirty="0"/>
              <a:t>sprzedawców (68% wskazań w tej grupie), a 57% z nich uważa, że niedziela nie powinna być dniem na zakupy. </a:t>
            </a:r>
            <a:endParaRPr lang="pl-PL" dirty="0" smtClean="0"/>
          </a:p>
        </p:txBody>
      </p:sp>
      <p:graphicFrame>
        <p:nvGraphicFramePr>
          <p:cNvPr id="7" name="Symbol zastępczy wykresu 6"/>
          <p:cNvGraphicFramePr>
            <a:graphicFrameLocks noGrp="1"/>
          </p:cNvGraphicFramePr>
          <p:nvPr>
            <p:ph type="chart" sz="quarter" idx="12"/>
            <p:extLst/>
          </p:nvPr>
        </p:nvGraphicFramePr>
        <p:xfrm>
          <a:off x="6145213" y="1792288"/>
          <a:ext cx="5503862" cy="4186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61892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 dirty="0" smtClean="0"/>
              <a:t>Ponad połowa Polaków boi się, że zachoruje na COVID 19</a:t>
            </a:r>
          </a:p>
          <a:p>
            <a:pPr lvl="1"/>
            <a:r>
              <a:rPr lang="pl-PL" dirty="0" smtClean="0"/>
              <a:t>(badanie dla Super Express)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 smtClean="0"/>
              <a:t>Źródło: Instytut </a:t>
            </a:r>
            <a:r>
              <a:rPr lang="pl-PL" dirty="0" err="1" smtClean="0"/>
              <a:t>Pollster</a:t>
            </a:r>
            <a:r>
              <a:rPr lang="pl-PL" dirty="0" smtClean="0"/>
              <a:t>, badanie w dniach 22 </a:t>
            </a:r>
            <a:r>
              <a:rPr lang="pl-PL" dirty="0"/>
              <a:t>i 23 </a:t>
            </a:r>
            <a:r>
              <a:rPr lang="pl-PL" dirty="0" smtClean="0"/>
              <a:t>października, N=1082 </a:t>
            </a:r>
            <a:r>
              <a:rPr lang="pl-PL" dirty="0"/>
              <a:t>dorosłych </a:t>
            </a:r>
            <a:r>
              <a:rPr lang="pl-PL" dirty="0" smtClean="0"/>
              <a:t>Polaków</a:t>
            </a:r>
          </a:p>
          <a:p>
            <a:r>
              <a:rPr lang="pl-PL" dirty="0">
                <a:hlinkClick r:id="rId2"/>
              </a:rPr>
              <a:t>https://</a:t>
            </a:r>
            <a:r>
              <a:rPr lang="pl-PL" dirty="0" smtClean="0">
                <a:hlinkClick r:id="rId2"/>
              </a:rPr>
              <a:t>www.se.pl/wiadomosci/polityka/polacy-boja-sie-koronawirusa-aa-yWTK-zzWi-nSPX.html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l-PL" dirty="0"/>
              <a:t>Nieco ponad połowa Polaków odczuwa lęk przed możliwością zachorowania na COVID-19, lecz aż co trzeci </a:t>
            </a:r>
            <a:r>
              <a:rPr lang="pl-PL" dirty="0" smtClean="0"/>
              <a:t>nie </a:t>
            </a:r>
            <a:r>
              <a:rPr lang="pl-PL" dirty="0"/>
              <a:t>widzi w szalejącej pandemii powodów do strachu.</a:t>
            </a:r>
          </a:p>
        </p:txBody>
      </p:sp>
      <p:graphicFrame>
        <p:nvGraphicFramePr>
          <p:cNvPr id="6" name="Symbol zastępczy wykresu 5"/>
          <p:cNvGraphicFramePr>
            <a:graphicFrameLocks noGrp="1"/>
          </p:cNvGraphicFramePr>
          <p:nvPr>
            <p:ph type="chart" sz="quarter" idx="12"/>
            <p:extLst/>
          </p:nvPr>
        </p:nvGraphicFramePr>
        <p:xfrm>
          <a:off x="6145213" y="1792288"/>
          <a:ext cx="5503862" cy="4186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012518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 dirty="0"/>
              <a:t>Polacy bardziej obawiają się o zdrowie swoich bliskich niż o </a:t>
            </a:r>
            <a:r>
              <a:rPr lang="pl-PL" dirty="0" smtClean="0"/>
              <a:t>własne</a:t>
            </a:r>
          </a:p>
          <a:p>
            <a:pPr lvl="1"/>
            <a:r>
              <a:rPr lang="pl-PL" dirty="0"/>
              <a:t>(badanie dla LUX MED</a:t>
            </a:r>
            <a:r>
              <a:rPr lang="pl-PL" dirty="0" smtClean="0"/>
              <a:t>)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/>
              <a:t>Źródło: Kantar, badanie przeprowadzone w drugiej połowie październiku, CATI, reprezentatywna próba osób </a:t>
            </a:r>
          </a:p>
          <a:p>
            <a:r>
              <a:rPr lang="pl-PL" dirty="0">
                <a:hlinkClick r:id="rId2"/>
              </a:rPr>
              <a:t>https://agencja-informacyjna.com/wiekszosc-polakow-przeciwna-szczepionce-przeciwko-sars-cov2</a:t>
            </a:r>
            <a:r>
              <a:rPr lang="pl-PL" dirty="0" smtClean="0">
                <a:hlinkClick r:id="rId2"/>
              </a:rPr>
              <a:t>/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l-PL" dirty="0"/>
              <a:t>Polacy bardziej obawiają się o zdrowie swoich bliskich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niż </a:t>
            </a:r>
            <a:r>
              <a:rPr lang="pl-PL" dirty="0"/>
              <a:t>o własne i takie obawy deklaruje </a:t>
            </a:r>
            <a:r>
              <a:rPr lang="pl-PL" dirty="0" smtClean="0"/>
              <a:t>65% </a:t>
            </a:r>
            <a:r>
              <a:rPr lang="pl-PL" dirty="0"/>
              <a:t>ankietowanych. Najbardziej boją się tego osoby powyżej 45 i 60 roku życia. </a:t>
            </a:r>
            <a:endParaRPr lang="pl-PL" dirty="0" smtClean="0"/>
          </a:p>
          <a:p>
            <a:r>
              <a:rPr lang="pl-PL" dirty="0" smtClean="0"/>
              <a:t>Natomiast </a:t>
            </a:r>
            <a:r>
              <a:rPr lang="pl-PL" b="1" dirty="0"/>
              <a:t>obawy o własne zdrowie są podzielone – </a:t>
            </a:r>
            <a:r>
              <a:rPr lang="pl-PL" b="1" dirty="0" smtClean="0"/>
              <a:t>46% </a:t>
            </a:r>
            <a:r>
              <a:rPr lang="pl-PL" b="1" dirty="0"/>
              <a:t>respondentów niepokoi się o swoje zdrowie w związku </a:t>
            </a: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 smtClean="0"/>
              <a:t>z </a:t>
            </a:r>
            <a:r>
              <a:rPr lang="pl-PL" b="1" dirty="0"/>
              <a:t>jesiennym okresem infekcyjnym - </a:t>
            </a:r>
            <a:r>
              <a:rPr lang="pl-PL" b="1" dirty="0" smtClean="0"/>
              <a:t>52% </a:t>
            </a:r>
            <a:r>
              <a:rPr lang="pl-PL" b="1" dirty="0"/>
              <a:t>nie ma takich obaw.</a:t>
            </a:r>
            <a:r>
              <a:rPr lang="pl-PL" dirty="0"/>
              <a:t> Większą obawę o swoje zdrowie wykazują kobiety aż </a:t>
            </a:r>
            <a:r>
              <a:rPr lang="pl-PL" dirty="0" smtClean="0"/>
              <a:t>58%, </a:t>
            </a:r>
            <a:r>
              <a:rPr lang="pl-PL" dirty="0"/>
              <a:t>wśród mężczyzn jest to tylko </a:t>
            </a:r>
            <a:r>
              <a:rPr lang="pl-PL" dirty="0" smtClean="0"/>
              <a:t>33%</a:t>
            </a:r>
            <a:endParaRPr lang="pl-PL" dirty="0"/>
          </a:p>
          <a:p>
            <a:r>
              <a:rPr lang="pl-PL" dirty="0"/>
              <a:t>Zdania Polaków na temat obaw podwójnej infekcji wywołanej wirusem grypy i koronawirusem SARS-CoV-2 również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są </a:t>
            </a:r>
            <a:r>
              <a:rPr lang="pl-PL" dirty="0"/>
              <a:t>podzielone – </a:t>
            </a:r>
            <a:r>
              <a:rPr lang="pl-PL" dirty="0" smtClean="0"/>
              <a:t>46% </a:t>
            </a:r>
            <a:r>
              <a:rPr lang="pl-PL" dirty="0"/>
              <a:t>boi się, </a:t>
            </a:r>
            <a:r>
              <a:rPr lang="pl-PL" dirty="0" smtClean="0"/>
              <a:t>49% </a:t>
            </a:r>
            <a:r>
              <a:rPr lang="pl-PL" dirty="0"/>
              <a:t>nie jest tym zaniepokojona.</a:t>
            </a:r>
          </a:p>
          <a:p>
            <a:r>
              <a:rPr lang="pl-PL" dirty="0"/>
              <a:t>Jak wynika z badań, młodzi ludzie mniej boją się o swoje zdrowie, </a:t>
            </a:r>
            <a:r>
              <a:rPr lang="pl-PL" b="1" dirty="0"/>
              <a:t>tylko </a:t>
            </a:r>
            <a:r>
              <a:rPr lang="pl-PL" b="1" dirty="0" smtClean="0"/>
              <a:t>22% </a:t>
            </a:r>
            <a:r>
              <a:rPr lang="pl-PL" b="1" dirty="0"/>
              <a:t>respondentów w wieku od 18 do 24 lat zadeklarowało, że obawia się podwójnej infekcji</a:t>
            </a:r>
            <a:r>
              <a:rPr lang="pl-PL" dirty="0"/>
              <a:t>. Z wiekiem te obawy rosną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b="1" dirty="0" smtClean="0"/>
              <a:t>w </a:t>
            </a:r>
            <a:r>
              <a:rPr lang="pl-PL" b="1" dirty="0"/>
              <a:t>grupie osób powyżej 60 lat jest to aż </a:t>
            </a:r>
            <a:r>
              <a:rPr lang="pl-PL" b="1" dirty="0" smtClean="0"/>
              <a:t>62%.</a:t>
            </a:r>
            <a:endParaRPr lang="pl-PL" b="1" dirty="0"/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350" y="2026143"/>
            <a:ext cx="5560059" cy="3718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5010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 dirty="0" smtClean="0"/>
              <a:t>Rosną obawy Polaków o zdrowie psychiczne</a:t>
            </a:r>
          </a:p>
          <a:p>
            <a:pPr lvl="1"/>
            <a:r>
              <a:rPr lang="pl-PL" dirty="0" smtClean="0"/>
              <a:t>(badanie na </a:t>
            </a:r>
            <a:r>
              <a:rPr lang="pl-PL" dirty="0"/>
              <a:t>zlecenie aplikacji </a:t>
            </a:r>
            <a:r>
              <a:rPr lang="pl-PL" dirty="0" err="1" smtClean="0"/>
              <a:t>Therapify</a:t>
            </a:r>
            <a:r>
              <a:rPr lang="pl-PL" dirty="0" smtClean="0"/>
              <a:t>)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 smtClean="0"/>
              <a:t>Źródło: UCE </a:t>
            </a:r>
            <a:r>
              <a:rPr lang="pl-PL" dirty="0"/>
              <a:t>RESEARCH i SYNO </a:t>
            </a:r>
            <a:r>
              <a:rPr lang="pl-PL" dirty="0" smtClean="0"/>
              <a:t>Poland, badanie w </a:t>
            </a:r>
            <a:r>
              <a:rPr lang="pl-PL" dirty="0"/>
              <a:t>dniach 31.10-01.11.2020 r</a:t>
            </a:r>
            <a:r>
              <a:rPr lang="pl-PL" dirty="0" smtClean="0"/>
              <a:t>., CAWI, N=1 </a:t>
            </a:r>
            <a:r>
              <a:rPr lang="pl-PL" dirty="0"/>
              <a:t>023 dorosłych Polaków</a:t>
            </a:r>
            <a:r>
              <a:rPr lang="pl-PL" dirty="0" smtClean="0"/>
              <a:t>.</a:t>
            </a:r>
          </a:p>
          <a:p>
            <a:r>
              <a:rPr lang="pl-PL" dirty="0">
                <a:hlinkClick r:id="rId2"/>
              </a:rPr>
              <a:t>https://mondaynews.pl/badanie-z-powodu-drugiej-fali-pandemii-blisko-polowa-polakow-obawia-sie-o-swoje-zdrowie-psychiczne</a:t>
            </a:r>
            <a:r>
              <a:rPr lang="pl-PL" dirty="0" smtClean="0">
                <a:hlinkClick r:id="rId2"/>
              </a:rPr>
              <a:t>/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Niemal co drugi Polak obawia się, że jego zdrowie psychiczne pogorszy się z powodu drugiej fali pandemii. Taki lęk czuje ponad połowa kobiet oraz przeszło czterech na dziesięciu </a:t>
            </a:r>
            <a:r>
              <a:rPr lang="pl-PL" dirty="0" smtClean="0"/>
              <a:t>mężczyzn.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 smtClean="0"/>
              <a:t>Ludzie </a:t>
            </a:r>
            <a:r>
              <a:rPr lang="pl-PL" b="1" dirty="0"/>
              <a:t>głównie martwią się o to, że zachorują ich bliscy lub oni sami, a także że zabraknie im dostępu do lekarzy </a:t>
            </a: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 smtClean="0"/>
              <a:t>lub </a:t>
            </a:r>
            <a:r>
              <a:rPr lang="pl-PL" b="1" dirty="0"/>
              <a:t>pieniędzy.</a:t>
            </a:r>
            <a:r>
              <a:rPr lang="pl-PL" dirty="0"/>
              <a:t> Zdecydowanie mniejszy stres wywołuje perspektywa powrotu do pracy zdalnej, a nawet możliwość utraty zatrudnienia.</a:t>
            </a:r>
          </a:p>
        </p:txBody>
      </p:sp>
      <p:graphicFrame>
        <p:nvGraphicFramePr>
          <p:cNvPr id="6" name="Symbol zastępczy wykresu 5"/>
          <p:cNvGraphicFramePr>
            <a:graphicFrameLocks noGrp="1"/>
          </p:cNvGraphicFramePr>
          <p:nvPr>
            <p:ph type="chart" sz="quarter" idx="12"/>
            <p:extLst/>
          </p:nvPr>
        </p:nvGraphicFramePr>
        <p:xfrm>
          <a:off x="6145213" y="1792288"/>
          <a:ext cx="5503862" cy="4186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483984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 dirty="0"/>
              <a:t>Skutki psychiczne pandemii odczuwa coraz więcej naszych </a:t>
            </a:r>
            <a:r>
              <a:rPr lang="pl-PL" dirty="0" smtClean="0"/>
              <a:t>rodaków</a:t>
            </a:r>
          </a:p>
          <a:p>
            <a:pPr lvl="1"/>
            <a:r>
              <a:rPr lang="pl-PL" dirty="0"/>
              <a:t>(badanie dla Grupy LUX </a:t>
            </a:r>
            <a:r>
              <a:rPr lang="pl-PL" dirty="0" smtClean="0"/>
              <a:t>MED)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 smtClean="0"/>
              <a:t>Źródło: Kantar, badanie przeprowadzone w </a:t>
            </a:r>
            <a:r>
              <a:rPr lang="pl-PL" dirty="0"/>
              <a:t>drugiej połowie </a:t>
            </a:r>
            <a:r>
              <a:rPr lang="pl-PL" dirty="0" smtClean="0"/>
              <a:t>październiku, CATI, reprezentatywna próba </a:t>
            </a:r>
            <a:r>
              <a:rPr lang="pl-PL" dirty="0"/>
              <a:t>osób </a:t>
            </a:r>
            <a:endParaRPr lang="pl-PL" dirty="0" smtClean="0"/>
          </a:p>
          <a:p>
            <a:r>
              <a:rPr lang="pl-PL" dirty="0" smtClean="0">
                <a:hlinkClick r:id="rId2"/>
              </a:rPr>
              <a:t>https</a:t>
            </a:r>
            <a:r>
              <a:rPr lang="pl-PL" dirty="0">
                <a:hlinkClick r:id="rId2"/>
              </a:rPr>
              <a:t>://</a:t>
            </a:r>
            <a:r>
              <a:rPr lang="pl-PL" dirty="0" smtClean="0">
                <a:hlinkClick r:id="rId2"/>
              </a:rPr>
              <a:t>zdrowie.dziennik.pl/aktualnosci/artykuly/8005852,pandemia-koronawirus-w-polsce-pogorszenie-nastroju-depresja-lek.html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l-PL" dirty="0" smtClean="0"/>
              <a:t>Co </a:t>
            </a:r>
            <a:r>
              <a:rPr lang="pl-PL" dirty="0"/>
              <a:t>czwarta osoba w naszym </a:t>
            </a:r>
            <a:r>
              <a:rPr lang="pl-PL" dirty="0" smtClean="0"/>
              <a:t>kraju odczuwa </a:t>
            </a:r>
            <a:r>
              <a:rPr lang="pl-PL" dirty="0"/>
              <a:t>spadek energii. Poza tym </a:t>
            </a:r>
            <a:r>
              <a:rPr lang="pl-PL" dirty="0" smtClean="0"/>
              <a:t>17% </a:t>
            </a:r>
            <a:r>
              <a:rPr lang="pl-PL" dirty="0"/>
              <a:t>w</a:t>
            </a:r>
            <a:r>
              <a:rPr lang="pl-PL" dirty="0" smtClean="0"/>
              <a:t>szystkich respondentów </a:t>
            </a:r>
            <a:r>
              <a:rPr lang="pl-PL" dirty="0"/>
              <a:t>zmaga się z bezsennością, </a:t>
            </a:r>
            <a:r>
              <a:rPr lang="pl-PL" dirty="0" smtClean="0"/>
              <a:t>13% </a:t>
            </a:r>
            <a:r>
              <a:rPr lang="pl-PL" dirty="0"/>
              <a:t>z trudnościami </a:t>
            </a:r>
            <a:r>
              <a:rPr lang="pl-PL" dirty="0" smtClean="0"/>
              <a:t>z koncentracją</a:t>
            </a:r>
            <a:r>
              <a:rPr lang="pl-PL" dirty="0"/>
              <a:t>, a </a:t>
            </a:r>
            <a:r>
              <a:rPr lang="pl-PL" dirty="0" smtClean="0"/>
              <a:t>9% </a:t>
            </a:r>
            <a:r>
              <a:rPr lang="pl-PL" dirty="0"/>
              <a:t>ma kłopoty z pamięcią</a:t>
            </a:r>
            <a:r>
              <a:rPr lang="pl-PL" dirty="0" smtClean="0"/>
              <a:t>.</a:t>
            </a:r>
          </a:p>
          <a:p>
            <a:r>
              <a:rPr lang="pl-PL" dirty="0"/>
              <a:t>Zaledwie </a:t>
            </a:r>
            <a:r>
              <a:rPr lang="pl-PL" dirty="0" smtClean="0"/>
              <a:t>18% </a:t>
            </a:r>
            <a:r>
              <a:rPr lang="pl-PL" dirty="0"/>
              <a:t>osób, które dostrzegły u siebie takie objawy, </a:t>
            </a:r>
            <a:r>
              <a:rPr lang="pl-PL" dirty="0" smtClean="0"/>
              <a:t>mogące świadczyć </a:t>
            </a:r>
            <a:r>
              <a:rPr lang="pl-PL" dirty="0"/>
              <a:t>o rozwijającej się depresji, skonsultowało je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ze specjalistą</a:t>
            </a:r>
            <a:r>
              <a:rPr lang="pl-PL" dirty="0"/>
              <a:t>. Aż </a:t>
            </a:r>
            <a:r>
              <a:rPr lang="pl-PL" dirty="0" smtClean="0"/>
              <a:t>65% </a:t>
            </a:r>
            <a:r>
              <a:rPr lang="pl-PL" dirty="0"/>
              <a:t>z nich przyznało, nie zamierza </a:t>
            </a:r>
            <a:r>
              <a:rPr lang="pl-PL" dirty="0" smtClean="0"/>
              <a:t>skonsultować swoich </a:t>
            </a:r>
            <a:r>
              <a:rPr lang="pl-PL" dirty="0"/>
              <a:t>dolegliwości z psychiatrą lub psychologiem w </a:t>
            </a:r>
            <a:r>
              <a:rPr lang="pl-PL" dirty="0" smtClean="0"/>
              <a:t>najbliższym półroczu.</a:t>
            </a:r>
          </a:p>
          <a:p>
            <a:r>
              <a:rPr lang="pl-PL" b="1" dirty="0" smtClean="0"/>
              <a:t>16% </a:t>
            </a:r>
            <a:r>
              <a:rPr lang="pl-PL" b="1" dirty="0"/>
              <a:t>Polaków przyznało, że częściej sięgało po papierosy, </a:t>
            </a:r>
            <a:r>
              <a:rPr lang="pl-PL" b="1" dirty="0" smtClean="0"/>
              <a:t>7% </a:t>
            </a:r>
            <a:br>
              <a:rPr lang="pl-PL" b="1" dirty="0" smtClean="0"/>
            </a:br>
            <a:r>
              <a:rPr lang="pl-PL" b="1" dirty="0" smtClean="0"/>
              <a:t>po </a:t>
            </a:r>
            <a:r>
              <a:rPr lang="pl-PL" b="1" dirty="0"/>
              <a:t>alkohol, a </a:t>
            </a:r>
            <a:r>
              <a:rPr lang="pl-PL" b="1" dirty="0" smtClean="0"/>
              <a:t>1% </a:t>
            </a:r>
            <a:r>
              <a:rPr lang="pl-PL" b="1" dirty="0"/>
              <a:t>twierdziło, że częściej korzystało ze środków psychoaktywnych</a:t>
            </a:r>
            <a:r>
              <a:rPr lang="pl-PL" b="1" dirty="0" smtClean="0"/>
              <a:t>.</a:t>
            </a:r>
            <a:endParaRPr lang="pl-PL" b="1" dirty="0"/>
          </a:p>
        </p:txBody>
      </p:sp>
      <p:graphicFrame>
        <p:nvGraphicFramePr>
          <p:cNvPr id="6" name="Symbol zastępczy wykresu 5"/>
          <p:cNvGraphicFramePr>
            <a:graphicFrameLocks noGrp="1"/>
          </p:cNvGraphicFramePr>
          <p:nvPr>
            <p:ph type="chart" sz="quarter" idx="12"/>
            <p:extLst/>
          </p:nvPr>
        </p:nvGraphicFramePr>
        <p:xfrm>
          <a:off x="6145213" y="1792288"/>
          <a:ext cx="5503862" cy="4186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64398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2327565" y="1350674"/>
            <a:ext cx="9555108" cy="5281354"/>
          </a:xfrm>
        </p:spPr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pl-PL" dirty="0" smtClean="0"/>
              <a:t>POLITYKA w czasie drugiej fali pandemii</a:t>
            </a:r>
          </a:p>
          <a:p>
            <a:pPr algn="just">
              <a:spcAft>
                <a:spcPts val="0"/>
              </a:spcAft>
            </a:pPr>
            <a:r>
              <a:rPr lang="pl-PL" dirty="0"/>
              <a:t>Wzrost poparcia dla partii Hołowni</a:t>
            </a:r>
          </a:p>
          <a:p>
            <a:pPr lvl="1" algn="just"/>
            <a:r>
              <a:rPr lang="pl-PL" dirty="0" smtClean="0"/>
              <a:t>Wynik </a:t>
            </a:r>
            <a:r>
              <a:rPr lang="pl-PL" dirty="0"/>
              <a:t>PiS na poziomie 30</a:t>
            </a:r>
            <a:r>
              <a:rPr lang="pl-PL" dirty="0" smtClean="0"/>
              <a:t>% w najnowszym sondażu </a:t>
            </a:r>
            <a:r>
              <a:rPr lang="pl-PL" dirty="0" err="1" smtClean="0"/>
              <a:t>Social</a:t>
            </a:r>
            <a:r>
              <a:rPr lang="pl-PL" dirty="0" smtClean="0"/>
              <a:t> </a:t>
            </a:r>
            <a:r>
              <a:rPr lang="pl-PL" dirty="0" err="1" smtClean="0"/>
              <a:t>Changes</a:t>
            </a:r>
            <a:r>
              <a:rPr lang="pl-PL" dirty="0" smtClean="0"/>
              <a:t>, w którym </a:t>
            </a:r>
            <a:r>
              <a:rPr lang="pl-PL" b="1" dirty="0" smtClean="0"/>
              <a:t>Polska 2030 uzyskała nieco większe poparcie </a:t>
            </a:r>
            <a:br>
              <a:rPr lang="pl-PL" b="1" dirty="0" smtClean="0"/>
            </a:br>
            <a:r>
              <a:rPr lang="pl-PL" b="1" dirty="0" smtClean="0"/>
              <a:t>niż KO</a:t>
            </a:r>
            <a:r>
              <a:rPr lang="pl-PL" dirty="0" smtClean="0"/>
              <a:t> (odpowiednio 22% i 21%). W ostatniej dekadzie października  </a:t>
            </a:r>
            <a:r>
              <a:rPr lang="pl-PL" dirty="0"/>
              <a:t>Szymon </a:t>
            </a:r>
            <a:r>
              <a:rPr lang="pl-PL" dirty="0" smtClean="0"/>
              <a:t>Hołownia </a:t>
            </a:r>
            <a:r>
              <a:rPr lang="pl-PL" dirty="0"/>
              <a:t>cieszył się </a:t>
            </a:r>
            <a:r>
              <a:rPr lang="pl-PL" dirty="0" smtClean="0"/>
              <a:t>też największym społecznym zaufaniem (CBOS). </a:t>
            </a:r>
          </a:p>
          <a:p>
            <a:pPr lvl="1" algn="just"/>
            <a:r>
              <a:rPr lang="pl-PL" b="1" dirty="0" smtClean="0"/>
              <a:t>Rząd i premier uzyskują najgorsze oceny </a:t>
            </a:r>
            <a:r>
              <a:rPr lang="pl-PL" b="1" dirty="0"/>
              <a:t>działalności od czasu objęcia władzy przez Prawo i Sprawiedliwość</a:t>
            </a:r>
            <a:r>
              <a:rPr lang="pl-PL" dirty="0"/>
              <a:t> po wyborach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w </a:t>
            </a:r>
            <a:r>
              <a:rPr lang="pl-PL" dirty="0"/>
              <a:t>2015 roku (</a:t>
            </a:r>
            <a:r>
              <a:rPr lang="pl-PL" dirty="0" smtClean="0"/>
              <a:t>CBOS).</a:t>
            </a:r>
          </a:p>
          <a:p>
            <a:pPr marL="0" lvl="1" algn="just">
              <a:spcBef>
                <a:spcPts val="1000"/>
              </a:spcBef>
              <a:spcAft>
                <a:spcPts val="0"/>
              </a:spcAft>
            </a:pPr>
            <a:r>
              <a:rPr lang="pl-PL" sz="1600" b="1" dirty="0"/>
              <a:t> SPOŁECZEŃSTWO i GOSPODARKA</a:t>
            </a:r>
          </a:p>
          <a:p>
            <a:pPr algn="just">
              <a:spcAft>
                <a:spcPts val="0"/>
              </a:spcAft>
            </a:pPr>
            <a:r>
              <a:rPr lang="pl-PL" dirty="0" smtClean="0"/>
              <a:t>Rosnące </a:t>
            </a:r>
            <a:r>
              <a:rPr lang="pl-PL" dirty="0"/>
              <a:t>ceny - najczęściej wskazywanym problemem </a:t>
            </a:r>
          </a:p>
          <a:p>
            <a:pPr lvl="1" algn="just"/>
            <a:r>
              <a:rPr lang="pl-PL" dirty="0" smtClean="0"/>
              <a:t>Najnowsze wyniki Eurobarometru (z połowy roku) wskazują, że niezmiennie </a:t>
            </a:r>
            <a:r>
              <a:rPr lang="pl-PL" dirty="0"/>
              <a:t>najczęściej wskazywanym problemem są „rosnące </a:t>
            </a:r>
            <a:r>
              <a:rPr lang="pl-PL" dirty="0" smtClean="0"/>
              <a:t>ceny”. Znaczne </a:t>
            </a:r>
            <a:r>
              <a:rPr lang="pl-PL" dirty="0"/>
              <a:t>wzrosty wskazań pomiędzy pomiarem przeprowadzonym jesienią 2019 r. i latem 2020 r. odnotowano w przypadku „sytuacji gospodarczej</a:t>
            </a:r>
            <a:r>
              <a:rPr lang="pl-PL" dirty="0" smtClean="0"/>
              <a:t>” - </a:t>
            </a:r>
            <a:r>
              <a:rPr lang="pl-PL" dirty="0"/>
              <a:t>jako problemu dla kraju i „zdrowia</a:t>
            </a:r>
            <a:r>
              <a:rPr lang="pl-PL" dirty="0" smtClean="0"/>
              <a:t>” - </a:t>
            </a:r>
            <a:r>
              <a:rPr lang="pl-PL" dirty="0"/>
              <a:t>jako problemu osobistego</a:t>
            </a:r>
            <a:r>
              <a:rPr lang="pl-PL" dirty="0" smtClean="0"/>
              <a:t>.</a:t>
            </a:r>
          </a:p>
          <a:p>
            <a:pPr lvl="1" algn="just"/>
            <a:r>
              <a:rPr lang="pl-PL" dirty="0"/>
              <a:t>W </a:t>
            </a:r>
            <a:r>
              <a:rPr lang="pl-PL" dirty="0" smtClean="0"/>
              <a:t>stosunku </a:t>
            </a:r>
            <a:r>
              <a:rPr lang="pl-PL" dirty="0"/>
              <a:t>do przełomu września i października </a:t>
            </a:r>
            <a:r>
              <a:rPr lang="pl-PL" b="1" dirty="0"/>
              <a:t>nastroje społeczne bardzo wyraźnie się pogorszyły końcu </a:t>
            </a:r>
            <a:r>
              <a:rPr lang="pl-PL" b="1" dirty="0" smtClean="0"/>
              <a:t>miesiąca</a:t>
            </a:r>
            <a:r>
              <a:rPr lang="pl-PL" dirty="0" smtClean="0"/>
              <a:t>. </a:t>
            </a:r>
            <a:r>
              <a:rPr lang="pl-PL" dirty="0"/>
              <a:t>Spadki dotyczą wszystkich analizowanych </a:t>
            </a:r>
            <a:r>
              <a:rPr lang="pl-PL" dirty="0" smtClean="0"/>
              <a:t>wskaźników (własnej sytuacji, gospodarki, polityki), </a:t>
            </a:r>
            <a:r>
              <a:rPr lang="pl-PL" dirty="0"/>
              <a:t>zarówno ocen bieżącej sytuacji, jak i prognoz na najbliższych </a:t>
            </a:r>
            <a:r>
              <a:rPr lang="pl-PL" dirty="0" smtClean="0"/>
              <a:t>rok. (CBOS)</a:t>
            </a:r>
          </a:p>
          <a:p>
            <a:pPr algn="just">
              <a:spcAft>
                <a:spcPts val="0"/>
              </a:spcAft>
            </a:pPr>
            <a:r>
              <a:rPr lang="pl-PL" dirty="0"/>
              <a:t>Rodzice niezadowoleni z systemu </a:t>
            </a:r>
            <a:r>
              <a:rPr lang="pl-PL" dirty="0" smtClean="0"/>
              <a:t>edukacji (programu, metod nauczania)</a:t>
            </a:r>
            <a:endParaRPr lang="pl-PL" dirty="0"/>
          </a:p>
          <a:p>
            <a:pPr lvl="1" algn="just"/>
            <a:r>
              <a:rPr lang="pl-PL" dirty="0"/>
              <a:t>51% rodziców uważa, że system edukacji w Polsce wymaga istotnych </a:t>
            </a:r>
            <a:r>
              <a:rPr lang="pl-PL" dirty="0" smtClean="0"/>
              <a:t>zmian</a:t>
            </a:r>
            <a:r>
              <a:rPr lang="pl-PL" dirty="0"/>
              <a:t> </a:t>
            </a:r>
            <a:r>
              <a:rPr lang="pl-PL" dirty="0" smtClean="0"/>
              <a:t>(ARC Rynek i Opinie).</a:t>
            </a:r>
          </a:p>
          <a:p>
            <a:pPr algn="just">
              <a:spcAft>
                <a:spcPts val="0"/>
              </a:spcAft>
            </a:pPr>
            <a:r>
              <a:rPr lang="pl-PL" dirty="0" smtClean="0"/>
              <a:t>Więcej </a:t>
            </a:r>
            <a:r>
              <a:rPr lang="pl-PL" dirty="0"/>
              <a:t>osób obawia się pogorszenia, niż spodziewa się poprawy sytuacji w </a:t>
            </a:r>
            <a:r>
              <a:rPr lang="pl-PL" dirty="0" smtClean="0"/>
              <a:t>zakładach </a:t>
            </a:r>
            <a:r>
              <a:rPr lang="pl-PL" dirty="0"/>
              <a:t>pracy</a:t>
            </a:r>
          </a:p>
          <a:p>
            <a:pPr lvl="1" algn="just"/>
            <a:r>
              <a:rPr lang="pl-PL" dirty="0" smtClean="0"/>
              <a:t>Badanie </a:t>
            </a:r>
            <a:r>
              <a:rPr lang="pl-PL" dirty="0"/>
              <a:t>CBOS z </a:t>
            </a:r>
            <a:r>
              <a:rPr lang="pl-PL" dirty="0" smtClean="0"/>
              <a:t>końca miesiąca wskazuje, że w </a:t>
            </a:r>
            <a:r>
              <a:rPr lang="pl-PL" dirty="0"/>
              <a:t>porównaniu z pomiarem na początku października, udział spodziewających się jej pogorszenia wzrósł o 9 pkt</a:t>
            </a:r>
            <a:r>
              <a:rPr lang="pl-PL" dirty="0" smtClean="0"/>
              <a:t>. proc. </a:t>
            </a:r>
            <a:r>
              <a:rPr lang="pl-PL" dirty="0"/>
              <a:t>i w efekcie </a:t>
            </a:r>
            <a:r>
              <a:rPr lang="pl-PL" b="1" dirty="0"/>
              <a:t>po raz pierwszy od lipca 2013 roku więcej pracujących obawia się pogorszenia, niż spodziewa się poprawy sytuacji w swych zakładach </a:t>
            </a:r>
            <a:r>
              <a:rPr lang="pl-PL" b="1" dirty="0" smtClean="0"/>
              <a:t>pracy</a:t>
            </a:r>
            <a:r>
              <a:rPr lang="pl-PL" dirty="0" smtClean="0"/>
              <a:t>.  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027" y="1872735"/>
            <a:ext cx="944813" cy="499964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062" y="3512392"/>
            <a:ext cx="957918" cy="957918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021" y="4943729"/>
            <a:ext cx="560544" cy="915174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027" y="5720931"/>
            <a:ext cx="957917" cy="91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2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 dirty="0"/>
              <a:t>Ponad połowa pytanych Polaków </a:t>
            </a:r>
            <a:r>
              <a:rPr lang="pl-PL" dirty="0" smtClean="0"/>
              <a:t>nie </a:t>
            </a:r>
            <a:r>
              <a:rPr lang="pl-PL" dirty="0"/>
              <a:t>planuje zaszczepić się przeciw </a:t>
            </a:r>
            <a:r>
              <a:rPr lang="pl-PL" dirty="0" err="1"/>
              <a:t>koronawirusowi</a:t>
            </a:r>
            <a:r>
              <a:rPr lang="pl-PL" dirty="0"/>
              <a:t> </a:t>
            </a:r>
            <a:r>
              <a:rPr lang="pl-PL" dirty="0" smtClean="0"/>
              <a:t>SARS-CoV-2</a:t>
            </a:r>
          </a:p>
          <a:p>
            <a:pPr lvl="1"/>
            <a:r>
              <a:rPr lang="pl-PL" dirty="0" smtClean="0"/>
              <a:t>(badanie dla LUX MED)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 smtClean="0"/>
              <a:t>Źródło: </a:t>
            </a:r>
            <a:r>
              <a:rPr lang="pl-PL" dirty="0"/>
              <a:t>Kantar, badanie przeprowadzone w drugiej połowie październiku, CATI, reprezentatywna próba osób </a:t>
            </a:r>
          </a:p>
          <a:p>
            <a:r>
              <a:rPr lang="pl-PL" dirty="0">
                <a:hlinkClick r:id="rId2"/>
              </a:rPr>
              <a:t>https://</a:t>
            </a:r>
            <a:r>
              <a:rPr lang="pl-PL" dirty="0" smtClean="0">
                <a:hlinkClick r:id="rId2"/>
              </a:rPr>
              <a:t>polskatimes.pl/koronawirus-w-polsce-52-proc-polakow-nie-planuje-zaszczepic-sie-przeciw-koronawirusowi-sarscov2-wynika-z-sondazu-firmy-kantar/ar/c1-15273822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l-PL" dirty="0" smtClean="0"/>
              <a:t>52% </a:t>
            </a:r>
            <a:r>
              <a:rPr lang="pl-PL" dirty="0"/>
              <a:t>Polaków nie planuje zaszczepić się przeciw </a:t>
            </a:r>
            <a:r>
              <a:rPr lang="pl-PL" dirty="0" err="1"/>
              <a:t>koronawirusowi</a:t>
            </a:r>
            <a:r>
              <a:rPr lang="pl-PL" dirty="0"/>
              <a:t> </a:t>
            </a:r>
            <a:r>
              <a:rPr lang="pl-PL" dirty="0" smtClean="0"/>
              <a:t>SARS-CoV-2</a:t>
            </a:r>
          </a:p>
          <a:p>
            <a:r>
              <a:rPr lang="pl-PL" dirty="0"/>
              <a:t>Tylko </a:t>
            </a:r>
            <a:r>
              <a:rPr lang="pl-PL" dirty="0" smtClean="0"/>
              <a:t>36% </a:t>
            </a:r>
            <a:r>
              <a:rPr lang="pl-PL" dirty="0"/>
              <a:t>mieszkańców wsi zadeklarowało chęć zaszczepienia się przeciw </a:t>
            </a:r>
            <a:r>
              <a:rPr lang="pl-PL" dirty="0" err="1"/>
              <a:t>koronawirusowi</a:t>
            </a:r>
            <a:r>
              <a:rPr lang="pl-PL" dirty="0"/>
              <a:t> SARS-CoV-2, natomiast w miastach powyżej 500 tys. mieszkańców ta liczba sięga </a:t>
            </a:r>
            <a:r>
              <a:rPr lang="pl-PL" dirty="0" smtClean="0"/>
              <a:t>51%</a:t>
            </a:r>
          </a:p>
          <a:p>
            <a:r>
              <a:rPr lang="pl-PL" dirty="0"/>
              <a:t>W przedziale wiekowym od 25 do 34 lat aż </a:t>
            </a:r>
            <a:r>
              <a:rPr lang="pl-PL" dirty="0" smtClean="0"/>
              <a:t>72% </a:t>
            </a:r>
            <a:r>
              <a:rPr lang="pl-PL" dirty="0"/>
              <a:t>ankietowanych nie ma w planach zaszczepienia się przeciwko COVID-19, natomiast </a:t>
            </a:r>
            <a:r>
              <a:rPr lang="pl-PL" b="1" dirty="0" smtClean="0"/>
              <a:t>wśród osób </a:t>
            </a:r>
            <a:r>
              <a:rPr lang="pl-PL" b="1" dirty="0"/>
              <a:t>powyżej 60 roku życia już tylko </a:t>
            </a:r>
            <a:r>
              <a:rPr lang="pl-PL" b="1" dirty="0" smtClean="0"/>
              <a:t>37% deklaruje</a:t>
            </a:r>
            <a:r>
              <a:rPr lang="pl-PL" b="1" dirty="0"/>
              <a:t>, </a:t>
            </a: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 smtClean="0"/>
              <a:t>że </a:t>
            </a:r>
            <a:r>
              <a:rPr lang="pl-PL" b="1" dirty="0"/>
              <a:t>nie przyjmie szczepionki</a:t>
            </a:r>
            <a:r>
              <a:rPr lang="pl-PL" dirty="0"/>
              <a:t>. </a:t>
            </a:r>
            <a:r>
              <a:rPr lang="pl-PL" dirty="0" smtClean="0"/>
              <a:t>8% </a:t>
            </a:r>
            <a:r>
              <a:rPr lang="pl-PL" dirty="0"/>
              <a:t>odpowiedziało, że nie wie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czy </a:t>
            </a:r>
            <a:r>
              <a:rPr lang="pl-PL" dirty="0"/>
              <a:t>się zaszczepi</a:t>
            </a:r>
            <a:r>
              <a:rPr lang="pl-PL" dirty="0" smtClean="0"/>
              <a:t>.</a:t>
            </a:r>
          </a:p>
          <a:p>
            <a:r>
              <a:rPr lang="pl-PL" dirty="0"/>
              <a:t>Biorąc pod uwagę wykształcenie respondentów </a:t>
            </a:r>
            <a:r>
              <a:rPr lang="pl-PL" dirty="0" smtClean="0"/>
              <a:t>49% </a:t>
            </a:r>
            <a:r>
              <a:rPr lang="pl-PL" dirty="0"/>
              <a:t>osób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z </a:t>
            </a:r>
            <a:r>
              <a:rPr lang="pl-PL" dirty="0"/>
              <a:t>wykształceniem wyższym chętnie się zaszczepi, natomiast </a:t>
            </a:r>
            <a:r>
              <a:rPr lang="pl-PL" dirty="0" smtClean="0"/>
              <a:t>59% </a:t>
            </a:r>
            <a:r>
              <a:rPr lang="pl-PL" dirty="0"/>
              <a:t>osób z wykształceniem podstawowym odpowiedziało, że nie ma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w </a:t>
            </a:r>
            <a:r>
              <a:rPr lang="pl-PL" dirty="0"/>
              <a:t>planach szczepienia</a:t>
            </a:r>
            <a:r>
              <a:rPr lang="pl-PL" dirty="0" smtClean="0"/>
              <a:t>.</a:t>
            </a:r>
          </a:p>
          <a:p>
            <a:r>
              <a:rPr lang="pl-PL" dirty="0"/>
              <a:t>Największą chęć przyjęcia szczepionki </a:t>
            </a:r>
            <a:r>
              <a:rPr lang="pl-PL" dirty="0" smtClean="0"/>
              <a:t>deklarują mieszkańcy rejonu centralnej </a:t>
            </a:r>
            <a:r>
              <a:rPr lang="pl-PL" dirty="0"/>
              <a:t>oraz północnej Polski.</a:t>
            </a:r>
          </a:p>
        </p:txBody>
      </p:sp>
      <p:graphicFrame>
        <p:nvGraphicFramePr>
          <p:cNvPr id="6" name="Symbol zastępczy wykresu 5"/>
          <p:cNvGraphicFramePr>
            <a:graphicFrameLocks noGrp="1"/>
          </p:cNvGraphicFramePr>
          <p:nvPr>
            <p:ph type="chart" sz="quarter" idx="12"/>
            <p:extLst/>
          </p:nvPr>
        </p:nvGraphicFramePr>
        <p:xfrm>
          <a:off x="6145213" y="1792288"/>
          <a:ext cx="5503862" cy="4186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694789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 dirty="0"/>
              <a:t>Polacy należą do najbardziej sceptycznych narodów względem </a:t>
            </a:r>
            <a:r>
              <a:rPr lang="pl-PL" dirty="0" smtClean="0"/>
              <a:t>szczepionki przeciwko </a:t>
            </a:r>
            <a:r>
              <a:rPr lang="pl-PL" dirty="0"/>
              <a:t>nowemu </a:t>
            </a:r>
            <a:r>
              <a:rPr lang="pl-PL" dirty="0" err="1" smtClean="0"/>
              <a:t>koronawirusowi</a:t>
            </a:r>
            <a:endParaRPr lang="pl-PL" dirty="0" smtClean="0"/>
          </a:p>
          <a:p>
            <a:pPr lvl="1"/>
            <a:r>
              <a:rPr lang="pl-PL" dirty="0" smtClean="0"/>
              <a:t>(badanie dla Światowego Forum Ekonomicznego)</a:t>
            </a:r>
            <a:endParaRPr lang="pl-PL" dirty="0"/>
          </a:p>
          <a:p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/>
              <a:t>Źródło: badania przeprowadzonego przez Ipsos pomiędzy 24 czerwca a 7 sierpnia 2020 roku, na platformie Global Advisor, na próbie 19 519 osób </a:t>
            </a:r>
            <a:r>
              <a:rPr lang="pl-PL" dirty="0" smtClean="0"/>
              <a:t>dorosłych z </a:t>
            </a:r>
            <a:r>
              <a:rPr lang="pl-PL" dirty="0"/>
              <a:t>27 krajów</a:t>
            </a:r>
            <a:r>
              <a:rPr lang="pl-PL" dirty="0" smtClean="0"/>
              <a:t>, CAWI</a:t>
            </a:r>
          </a:p>
          <a:p>
            <a:r>
              <a:rPr lang="pl-PL" dirty="0">
                <a:hlinkClick r:id="rId2"/>
              </a:rPr>
              <a:t>https://</a:t>
            </a:r>
            <a:r>
              <a:rPr lang="pl-PL" dirty="0" smtClean="0">
                <a:hlinkClick r:id="rId2"/>
              </a:rPr>
              <a:t>300gospodarka.pl/news/badanie-ipsos-polacy-i-rosjanie-najmniej-chetnie-na-szczepienie-przeciwko-covid-19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5"/>
          </p:nvPr>
        </p:nvSpPr>
        <p:spPr>
          <a:xfrm>
            <a:off x="555625" y="1793075"/>
            <a:ext cx="11093450" cy="418545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Globalnie </a:t>
            </a:r>
            <a:r>
              <a:rPr lang="pl-PL" dirty="0" smtClean="0"/>
              <a:t>74% respondentów </a:t>
            </a:r>
            <a:r>
              <a:rPr lang="pl-PL" dirty="0"/>
              <a:t>stwierdziło, że sięgnęłoby </a:t>
            </a:r>
            <a:r>
              <a:rPr lang="pl-PL" dirty="0" smtClean="0"/>
              <a:t>po szczepionkę </a:t>
            </a:r>
            <a:r>
              <a:rPr lang="pl-PL" dirty="0"/>
              <a:t>na COVID-19, gdyby była ona </a:t>
            </a:r>
            <a:r>
              <a:rPr lang="pl-PL" dirty="0" smtClean="0"/>
              <a:t>dostępna. 56% Polaków </a:t>
            </a:r>
            <a:r>
              <a:rPr lang="pl-PL" dirty="0"/>
              <a:t>z tym </a:t>
            </a:r>
            <a:r>
              <a:rPr lang="pl-PL" dirty="0" smtClean="0"/>
              <a:t>stwierdzeniem </a:t>
            </a:r>
            <a:r>
              <a:rPr lang="pl-PL" dirty="0"/>
              <a:t>albo </a:t>
            </a:r>
            <a:r>
              <a:rPr lang="pl-PL" dirty="0" smtClean="0"/>
              <a:t>nie zgodziło </a:t>
            </a:r>
            <a:r>
              <a:rPr lang="pl-PL" dirty="0"/>
              <a:t>się zupełnie albo w pewnym stopniu. Ze wszystkich przebadanych krajów tylko w Rosji więcej ankietowanych stwierdziło, że prawdopodobnie lub na pewno nie postarałoby się o szczepionkę na Covid-19.</a:t>
            </a:r>
            <a:endParaRPr lang="pl-PL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 smtClean="0"/>
              <a:t>Przyczyny niesięgnięcia po szczepionkę:</a:t>
            </a:r>
          </a:p>
          <a:p>
            <a:pPr marL="971550" lvl="1" indent="-285750" algn="just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pl-PL" sz="1400" dirty="0" smtClean="0"/>
              <a:t>W </a:t>
            </a:r>
            <a:r>
              <a:rPr lang="pl-PL" sz="1400" dirty="0"/>
              <a:t>każdym z 27 krajów </a:t>
            </a:r>
            <a:r>
              <a:rPr lang="pl-PL" sz="1400" b="1" dirty="0"/>
              <a:t>powodem nr 1 jeśli chodzi o sceptycyzm </a:t>
            </a:r>
            <a:r>
              <a:rPr lang="pl-PL" sz="1400" b="1" dirty="0" smtClean="0"/>
              <a:t>wobec potencjalnej </a:t>
            </a:r>
            <a:r>
              <a:rPr lang="pl-PL" sz="1400" b="1" dirty="0"/>
              <a:t>szczepionki na </a:t>
            </a:r>
            <a:r>
              <a:rPr lang="pl-PL" sz="1400" b="1" dirty="0" err="1"/>
              <a:t>koronawirusa</a:t>
            </a:r>
            <a:r>
              <a:rPr lang="pl-PL" sz="1400" b="1" dirty="0"/>
              <a:t> </a:t>
            </a:r>
            <a:r>
              <a:rPr lang="pl-PL" sz="1400" b="1" dirty="0" smtClean="0"/>
              <a:t/>
            </a:r>
            <a:br>
              <a:rPr lang="pl-PL" sz="1400" b="1" dirty="0" smtClean="0"/>
            </a:br>
            <a:r>
              <a:rPr lang="pl-PL" sz="1400" b="1" dirty="0" smtClean="0"/>
              <a:t>jest </a:t>
            </a:r>
            <a:r>
              <a:rPr lang="pl-PL" sz="1400" b="1" dirty="0"/>
              <a:t>niepokój o </a:t>
            </a:r>
            <a:r>
              <a:rPr lang="pl-PL" sz="1400" b="1" dirty="0" smtClean="0"/>
              <a:t>skutki uboczne</a:t>
            </a:r>
            <a:r>
              <a:rPr lang="pl-PL" sz="1400" dirty="0" smtClean="0"/>
              <a:t> </a:t>
            </a:r>
            <a:r>
              <a:rPr lang="pl-PL" sz="1400" dirty="0"/>
              <a:t>– wymieniany przez </a:t>
            </a:r>
            <a:r>
              <a:rPr lang="pl-PL" sz="1400" dirty="0" smtClean="0"/>
              <a:t>56% </a:t>
            </a:r>
            <a:r>
              <a:rPr lang="pl-PL" sz="1400" dirty="0"/>
              <a:t>respondentów negatywnie nastawionych do szczepionki na </a:t>
            </a:r>
            <a:r>
              <a:rPr lang="pl-PL" sz="1400" dirty="0" smtClean="0"/>
              <a:t>świecie. W </a:t>
            </a:r>
            <a:r>
              <a:rPr lang="pl-PL" sz="1400" dirty="0"/>
              <a:t>Polsce tego obawia się </a:t>
            </a:r>
            <a:r>
              <a:rPr lang="pl-PL" sz="1400" dirty="0" smtClean="0"/>
              <a:t>65%. </a:t>
            </a:r>
          </a:p>
          <a:p>
            <a:pPr marL="971550" lvl="1" indent="-285750" algn="just">
              <a:buFont typeface="Wingdings" panose="05000000000000000000" pitchFamily="2" charset="2"/>
              <a:buChar char="Ø"/>
            </a:pPr>
            <a:r>
              <a:rPr lang="pl-PL" sz="1400" b="1" dirty="0"/>
              <a:t>Drugim najczęstszym powodem sceptycyzmu względem szczepionki </a:t>
            </a:r>
            <a:r>
              <a:rPr lang="pl-PL" sz="1400" b="1" dirty="0" smtClean="0"/>
              <a:t>na COVID-19 </a:t>
            </a:r>
            <a:r>
              <a:rPr lang="pl-PL" sz="1400" b="1" dirty="0"/>
              <a:t>są wątpliwości co do jej skuteczności.</a:t>
            </a:r>
            <a:r>
              <a:rPr lang="pl-PL" sz="1400" dirty="0"/>
              <a:t> Globalnie ten </a:t>
            </a:r>
            <a:r>
              <a:rPr lang="pl-PL" sz="1400" dirty="0" smtClean="0"/>
              <a:t>powód wymieniło 29% </a:t>
            </a:r>
            <a:r>
              <a:rPr lang="pl-PL" sz="1400" dirty="0"/>
              <a:t>respondentów z rozstrzałem: od </a:t>
            </a:r>
            <a:r>
              <a:rPr lang="pl-PL" sz="1400" dirty="0" smtClean="0"/>
              <a:t>44% </a:t>
            </a:r>
            <a:r>
              <a:rPr lang="pl-PL" sz="1400" dirty="0"/>
              <a:t>w Polsce </a:t>
            </a:r>
            <a:r>
              <a:rPr lang="pl-PL" sz="1400" dirty="0" smtClean="0"/>
              <a:t>i Rosji </a:t>
            </a:r>
            <a:r>
              <a:rPr lang="pl-PL" sz="1400" dirty="0"/>
              <a:t>do zaledwie </a:t>
            </a:r>
            <a:r>
              <a:rPr lang="pl-PL" sz="1400" dirty="0" smtClean="0"/>
              <a:t>1% </a:t>
            </a:r>
            <a:r>
              <a:rPr lang="pl-PL" sz="1400" dirty="0"/>
              <a:t>w Chinach i </a:t>
            </a:r>
            <a:r>
              <a:rPr lang="pl-PL" sz="1400" dirty="0" smtClean="0"/>
              <a:t>9% </a:t>
            </a:r>
            <a:r>
              <a:rPr lang="pl-PL" sz="1400" dirty="0"/>
              <a:t>w Meksyku</a:t>
            </a:r>
            <a:r>
              <a:rPr lang="pl-PL" sz="1400" dirty="0" smtClean="0"/>
              <a:t>.</a:t>
            </a:r>
          </a:p>
          <a:p>
            <a:pPr marL="971550" lvl="1" indent="-285750" algn="just">
              <a:buFont typeface="Wingdings" panose="05000000000000000000" pitchFamily="2" charset="2"/>
              <a:buChar char="Ø"/>
            </a:pPr>
            <a:r>
              <a:rPr lang="pl-PL" sz="1400" dirty="0"/>
              <a:t>Globalnie sprzeciw wobec szczepień w ogóle wyraża </a:t>
            </a:r>
            <a:r>
              <a:rPr lang="pl-PL" sz="1400" dirty="0" smtClean="0"/>
              <a:t>17% </a:t>
            </a:r>
            <a:r>
              <a:rPr lang="pl-PL" sz="1400" dirty="0"/>
              <a:t>osób, </a:t>
            </a:r>
            <a:r>
              <a:rPr lang="pl-PL" sz="1400" dirty="0" smtClean="0"/>
              <a:t>które nie </a:t>
            </a:r>
            <a:r>
              <a:rPr lang="pl-PL" sz="1400" dirty="0"/>
              <a:t>chciałby zaszczepić się przeciwko Covid-19. W Polsce ten </a:t>
            </a:r>
            <a:r>
              <a:rPr lang="pl-PL" sz="1400" dirty="0" smtClean="0"/>
              <a:t>powód wskazało 18%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We wszystkich 27 krajach </a:t>
            </a:r>
            <a:r>
              <a:rPr lang="pl-PL" dirty="0" smtClean="0"/>
              <a:t>59% </a:t>
            </a:r>
            <a:r>
              <a:rPr lang="pl-PL" dirty="0"/>
              <a:t>nie zgadza się ze </a:t>
            </a:r>
            <a:r>
              <a:rPr lang="pl-PL" dirty="0" smtClean="0"/>
              <a:t>stwierdzeniem „szczepionka </a:t>
            </a:r>
            <a:r>
              <a:rPr lang="pl-PL" dirty="0"/>
              <a:t>na COVID-19 będzie dostępna dla mnie przed końcem </a:t>
            </a:r>
            <a:r>
              <a:rPr lang="pl-PL" dirty="0" smtClean="0"/>
              <a:t>2020 roku</a:t>
            </a:r>
            <a:r>
              <a:rPr lang="pl-PL" dirty="0"/>
              <a:t>”, z czego </a:t>
            </a:r>
            <a:r>
              <a:rPr lang="pl-PL" dirty="0" smtClean="0"/>
              <a:t>23% </a:t>
            </a:r>
            <a:r>
              <a:rPr lang="pl-PL" dirty="0"/>
              <a:t>zdecydowanie i </a:t>
            </a:r>
            <a:r>
              <a:rPr lang="pl-PL" dirty="0" smtClean="0"/>
              <a:t>36% </a:t>
            </a:r>
            <a:r>
              <a:rPr lang="pl-PL" dirty="0"/>
              <a:t>w pewnym </a:t>
            </a:r>
            <a:r>
              <a:rPr lang="pl-PL" dirty="0" smtClean="0"/>
              <a:t>stopniu. Pozostałe 41% </a:t>
            </a:r>
            <a:r>
              <a:rPr lang="pl-PL" dirty="0"/>
              <a:t>zgadza się (</a:t>
            </a:r>
            <a:r>
              <a:rPr lang="pl-PL" dirty="0" smtClean="0"/>
              <a:t>9% </a:t>
            </a:r>
            <a:r>
              <a:rPr lang="pl-PL" dirty="0"/>
              <a:t>zdecydowanie i </a:t>
            </a:r>
            <a:r>
              <a:rPr lang="pl-PL" dirty="0" smtClean="0"/>
              <a:t>31% w pewnym </a:t>
            </a:r>
            <a:r>
              <a:rPr lang="pl-PL" dirty="0"/>
              <a:t>stopniu). Największy sceptycyzm panuje </a:t>
            </a:r>
            <a:r>
              <a:rPr lang="pl-PL" dirty="0" smtClean="0"/>
              <a:t>w </a:t>
            </a:r>
            <a:r>
              <a:rPr lang="pl-PL" dirty="0"/>
              <a:t>Polsce i Japonii, gdzie </a:t>
            </a:r>
            <a:r>
              <a:rPr lang="pl-PL" dirty="0" smtClean="0"/>
              <a:t>mniej niż </a:t>
            </a:r>
            <a:r>
              <a:rPr lang="pl-PL" dirty="0"/>
              <a:t>co czwarta osoba dorosła przewiduje, że w ciągu </a:t>
            </a:r>
            <a:r>
              <a:rPr lang="pl-PL" dirty="0" smtClean="0"/>
              <a:t>najbliższych czterech </a:t>
            </a:r>
            <a:r>
              <a:rPr lang="pl-PL" dirty="0"/>
              <a:t>miesięcy szczepionka będzie dla nich dostępna w </a:t>
            </a:r>
            <a:r>
              <a:rPr lang="pl-PL" dirty="0" smtClean="0"/>
              <a:t>pewnym momencie.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405506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/>
          <p:cNvSpPr>
            <a:spLocks noGrp="1"/>
          </p:cNvSpPr>
          <p:nvPr>
            <p:ph type="body" sz="quarter" idx="13"/>
          </p:nvPr>
        </p:nvSpPr>
        <p:spPr>
          <a:xfrm>
            <a:off x="9090025" y="4889821"/>
            <a:ext cx="2585485" cy="964442"/>
          </a:xfrm>
        </p:spPr>
        <p:txBody>
          <a:bodyPr/>
          <a:lstStyle/>
          <a:p>
            <a:r>
              <a:rPr lang="pl-PL" dirty="0"/>
              <a:t>Źródło:  badania przeprowadzonego przez Ipsos pomiędzy 24 czerwca a 7 sierpnia 2020 roku, na platformie Global Advisor, na próbie 19 519 osób </a:t>
            </a:r>
            <a:r>
              <a:rPr lang="pl-PL" dirty="0" smtClean="0"/>
              <a:t>dorosłych z 27 krajów, CAWI </a:t>
            </a:r>
            <a:r>
              <a:rPr lang="pl-PL" dirty="0" smtClean="0">
                <a:hlinkClick r:id="rId2"/>
              </a:rPr>
              <a:t>https</a:t>
            </a:r>
            <a:r>
              <a:rPr lang="pl-PL" dirty="0">
                <a:hlinkClick r:id="rId2"/>
              </a:rPr>
              <a:t>://</a:t>
            </a:r>
            <a:r>
              <a:rPr lang="pl-PL" dirty="0" smtClean="0">
                <a:hlinkClick r:id="rId2"/>
              </a:rPr>
              <a:t>www.ipsos.com/pl-pl/polacy-wsrod-najbardziej-nieufnych-wobec-ewentualnej-szczepionki-na-covid-19</a:t>
            </a:r>
            <a:r>
              <a:rPr lang="pl-PL" dirty="0" smtClean="0"/>
              <a:t> </a:t>
            </a:r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19" y="0"/>
            <a:ext cx="93821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7138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 dirty="0" smtClean="0"/>
              <a:t>Polacy niezdecydowani wobec szczepienia się przeciwko COVID 19</a:t>
            </a:r>
          </a:p>
          <a:p>
            <a:pPr lvl="1"/>
            <a:r>
              <a:rPr lang="pl-PL" dirty="0" smtClean="0"/>
              <a:t>(badanie dla „Rzeczpospolitej”)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 smtClean="0"/>
              <a:t>Źródło: SW </a:t>
            </a:r>
            <a:r>
              <a:rPr lang="pl-PL" dirty="0" err="1" smtClean="0"/>
              <a:t>Research</a:t>
            </a:r>
            <a:r>
              <a:rPr lang="pl-PL" dirty="0" smtClean="0"/>
              <a:t>, badanie </a:t>
            </a:r>
            <a:r>
              <a:rPr lang="pl-PL" dirty="0"/>
              <a:t>w dniach 3.11-4.11.2020 </a:t>
            </a:r>
            <a:r>
              <a:rPr lang="pl-PL" dirty="0" smtClean="0"/>
              <a:t>r., CAWI, N=800 </a:t>
            </a:r>
            <a:r>
              <a:rPr lang="pl-PL" dirty="0"/>
              <a:t>internautów powyżej 18. roku </a:t>
            </a:r>
            <a:r>
              <a:rPr lang="pl-PL" dirty="0" smtClean="0"/>
              <a:t>życia</a:t>
            </a:r>
            <a:endParaRPr lang="pl-PL" dirty="0"/>
          </a:p>
          <a:p>
            <a:r>
              <a:rPr lang="pl-PL" dirty="0">
                <a:hlinkClick r:id="rId2"/>
              </a:rPr>
              <a:t>https://</a:t>
            </a:r>
            <a:r>
              <a:rPr lang="pl-PL" dirty="0" smtClean="0">
                <a:hlinkClick r:id="rId2"/>
              </a:rPr>
              <a:t>www.rp.pl/Covid-19/201109490-Sondaz-Jak-wielu-Polakow-chce-sie-zaszczepic-przeciwko-COVID-19.html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l-PL" dirty="0" smtClean="0"/>
              <a:t>33% respondentów nie zamierza </a:t>
            </a:r>
            <a:r>
              <a:rPr lang="pl-PL" dirty="0"/>
              <a:t>zaszczepić się przeciwko COVID19, jeśli pojawi się taka szczepionka i będzie zatwierdzona do </a:t>
            </a:r>
            <a:r>
              <a:rPr lang="pl-PL" dirty="0" smtClean="0"/>
              <a:t>użycia.</a:t>
            </a:r>
          </a:p>
          <a:p>
            <a:r>
              <a:rPr lang="pl-PL" dirty="0" smtClean="0"/>
              <a:t>Szczepić </a:t>
            </a:r>
            <a:r>
              <a:rPr lang="pl-PL" dirty="0"/>
              <a:t>nie zamierza się </a:t>
            </a:r>
            <a:r>
              <a:rPr lang="pl-PL" dirty="0" smtClean="0"/>
              <a:t>35% kobiet </a:t>
            </a:r>
            <a:r>
              <a:rPr lang="pl-PL" dirty="0"/>
              <a:t>i </a:t>
            </a:r>
            <a:r>
              <a:rPr lang="pl-PL" dirty="0" smtClean="0"/>
              <a:t>31% mężczyzn</a:t>
            </a:r>
            <a:r>
              <a:rPr lang="pl-PL" dirty="0"/>
              <a:t>. Szczepieniu nie zamierza poddać się blisko co drugi badany z najmłodszej grupy wiekowej i prawie </a:t>
            </a:r>
            <a:r>
              <a:rPr lang="pl-PL" dirty="0" smtClean="0"/>
              <a:t>40% osób </a:t>
            </a:r>
            <a:r>
              <a:rPr lang="pl-PL" dirty="0"/>
              <a:t>o dochodach powyżej 5 tys. zł. Częściej niż ogół badanych zaszczepić się nie mają zamiaru respondenci z miast liczących od 100 tys. do 199 tys. </a:t>
            </a:r>
            <a:r>
              <a:rPr lang="pl-PL" dirty="0" smtClean="0"/>
              <a:t>osób.</a:t>
            </a:r>
            <a:endParaRPr lang="pl-PL" dirty="0"/>
          </a:p>
        </p:txBody>
      </p:sp>
      <p:graphicFrame>
        <p:nvGraphicFramePr>
          <p:cNvPr id="7" name="Symbol zastępczy wykresu 6"/>
          <p:cNvGraphicFramePr>
            <a:graphicFrameLocks noGrp="1"/>
          </p:cNvGraphicFramePr>
          <p:nvPr>
            <p:ph type="chart" sz="quarter" idx="12"/>
            <p:extLst/>
          </p:nvPr>
        </p:nvGraphicFramePr>
        <p:xfrm>
          <a:off x="6145213" y="1792288"/>
          <a:ext cx="5503862" cy="4186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133020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 dirty="0" smtClean="0"/>
              <a:t>Większość Polaków uważa, że rząd ponosi odpowiedzialność za konflikt </a:t>
            </a:r>
            <a:r>
              <a:rPr lang="pl-PL" dirty="0" err="1" smtClean="0"/>
              <a:t>ws</a:t>
            </a:r>
            <a:r>
              <a:rPr lang="pl-PL" dirty="0" smtClean="0"/>
              <a:t>. aborcji</a:t>
            </a:r>
          </a:p>
          <a:p>
            <a:pPr lvl="1"/>
            <a:r>
              <a:rPr lang="pl-PL" dirty="0" smtClean="0"/>
              <a:t>(badanie internautów dla „Rzeczpospolitej”)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 smtClean="0"/>
              <a:t>Źródło: SW </a:t>
            </a:r>
            <a:r>
              <a:rPr lang="pl-PL" dirty="0" err="1" smtClean="0"/>
              <a:t>Research</a:t>
            </a:r>
            <a:r>
              <a:rPr lang="pl-PL" dirty="0" smtClean="0"/>
              <a:t>, badanie </a:t>
            </a:r>
            <a:r>
              <a:rPr lang="pl-PL" dirty="0"/>
              <a:t>w dniach 3.11-4.11.2020 </a:t>
            </a:r>
            <a:r>
              <a:rPr lang="pl-PL" dirty="0" smtClean="0"/>
              <a:t>r., CAWI, N=800 </a:t>
            </a:r>
            <a:r>
              <a:rPr lang="pl-PL" dirty="0"/>
              <a:t>internautów powyżej 18. roku </a:t>
            </a:r>
            <a:r>
              <a:rPr lang="pl-PL" dirty="0" smtClean="0"/>
              <a:t>życia</a:t>
            </a:r>
            <a:endParaRPr lang="pl-PL" dirty="0"/>
          </a:p>
          <a:p>
            <a:r>
              <a:rPr lang="pl-PL" dirty="0">
                <a:hlinkClick r:id="rId2"/>
              </a:rPr>
              <a:t>https://</a:t>
            </a:r>
            <a:r>
              <a:rPr lang="pl-PL" dirty="0" smtClean="0">
                <a:hlinkClick r:id="rId2"/>
              </a:rPr>
              <a:t>www.rp.pl/Spor-o-aborcje/201109545-Sondaz-Kto-ponosi-odpowiedzialnosc-za-konflikt-ws-aborcji.html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l-PL" dirty="0" smtClean="0"/>
              <a:t>52% badanych wskazało, że rząd ponosi </a:t>
            </a:r>
            <a:r>
              <a:rPr lang="pl-PL" dirty="0"/>
              <a:t>odpowiedzialność za konflikt </a:t>
            </a:r>
            <a:r>
              <a:rPr lang="pl-PL" dirty="0" err="1"/>
              <a:t>ws</a:t>
            </a:r>
            <a:r>
              <a:rPr lang="pl-PL" dirty="0"/>
              <a:t>. aborcji. </a:t>
            </a:r>
            <a:endParaRPr lang="pl-PL" dirty="0" smtClean="0"/>
          </a:p>
          <a:p>
            <a:r>
              <a:rPr lang="pl-PL" dirty="0" smtClean="0"/>
              <a:t>Na </a:t>
            </a:r>
            <a:r>
              <a:rPr lang="pl-PL" dirty="0"/>
              <a:t>odpowiedzialność rządu nieco częściej wskazywały kobiety (54%) niż mężczyźni (50%). Stronę rządową jako odpowiedzialną za konflikt wskazało 55% respondentów, którzy nie ukończyli 24 lat i podobny odsetek badanych z wyższym wykształceniem. Odpowiedzialność po stronie rządu widzi 60% badanych o dochodach w granicach </a:t>
            </a:r>
            <a:r>
              <a:rPr lang="pl-PL" dirty="0" smtClean="0"/>
              <a:t>3001-5000 </a:t>
            </a:r>
            <a:r>
              <a:rPr lang="pl-PL" dirty="0"/>
              <a:t>zł oraz zbliżony procent mieszkańców największych </a:t>
            </a:r>
            <a:r>
              <a:rPr lang="pl-PL" dirty="0" smtClean="0"/>
              <a:t>miast.</a:t>
            </a:r>
            <a:endParaRPr lang="pl-PL" dirty="0"/>
          </a:p>
        </p:txBody>
      </p:sp>
      <p:graphicFrame>
        <p:nvGraphicFramePr>
          <p:cNvPr id="6" name="Symbol zastępczy wykresu 5"/>
          <p:cNvGraphicFramePr>
            <a:graphicFrameLocks noGrp="1"/>
          </p:cNvGraphicFramePr>
          <p:nvPr>
            <p:ph type="chart" sz="quarter" idx="12"/>
            <p:extLst/>
          </p:nvPr>
        </p:nvGraphicFramePr>
        <p:xfrm>
          <a:off x="6145213" y="1792288"/>
          <a:ext cx="5503862" cy="4186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117571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 dirty="0"/>
              <a:t>Polacy zdecydowanie potępiają dewastacje kościołów i przerywanie Mszy </a:t>
            </a:r>
            <a:r>
              <a:rPr lang="pl-PL" dirty="0" smtClean="0"/>
              <a:t>świętych</a:t>
            </a:r>
          </a:p>
          <a:p>
            <a:pPr lvl="1"/>
            <a:r>
              <a:rPr lang="pl-PL" dirty="0" smtClean="0"/>
              <a:t>(badanie internautów dla portalu wpolityce.pl)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/>
              <a:t>Źródło: </a:t>
            </a:r>
            <a:r>
              <a:rPr lang="pl-PL" dirty="0" err="1"/>
              <a:t>Social</a:t>
            </a:r>
            <a:r>
              <a:rPr lang="pl-PL" dirty="0"/>
              <a:t> </a:t>
            </a:r>
            <a:r>
              <a:rPr lang="pl-PL" dirty="0" err="1"/>
              <a:t>Changes</a:t>
            </a:r>
            <a:r>
              <a:rPr lang="pl-PL" dirty="0"/>
              <a:t>, Badanie w dniach 30.10-2.11.2020 r., CAWI , N=1080 (reprezentatywna grupa Polaków) </a:t>
            </a:r>
          </a:p>
          <a:p>
            <a:r>
              <a:rPr lang="pl-PL" dirty="0">
                <a:hlinkClick r:id="rId2"/>
              </a:rPr>
              <a:t>https://</a:t>
            </a:r>
            <a:r>
              <a:rPr lang="pl-PL" dirty="0" smtClean="0">
                <a:hlinkClick r:id="rId2"/>
              </a:rPr>
              <a:t>wpolityce.pl/spoleczenstwo/525676-polacy-zdecydowanie-potepiaja-dewastacje-kosciolow-sprawdz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/>
              <a:t>Większość </a:t>
            </a:r>
            <a:r>
              <a:rPr lang="pl-PL" dirty="0"/>
              <a:t>Polaków potępia dewastacje kościołów oraz inne akty </a:t>
            </a:r>
            <a:r>
              <a:rPr lang="pl-PL" dirty="0" smtClean="0"/>
              <a:t>profanacji.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Dewastacje i profanacje potępia </a:t>
            </a:r>
            <a:r>
              <a:rPr lang="pl-PL" dirty="0" smtClean="0"/>
              <a:t>84% wyborców </a:t>
            </a:r>
            <a:r>
              <a:rPr lang="pl-PL" dirty="0"/>
              <a:t>Zjednoczonych Prawicy i </a:t>
            </a:r>
            <a:r>
              <a:rPr lang="pl-PL" dirty="0" smtClean="0"/>
              <a:t>70% wyborców </a:t>
            </a:r>
            <a:r>
              <a:rPr lang="pl-PL" dirty="0"/>
              <a:t>Koalicji Obywatelskiej. </a:t>
            </a:r>
          </a:p>
        </p:txBody>
      </p:sp>
      <p:graphicFrame>
        <p:nvGraphicFramePr>
          <p:cNvPr id="6" name="Symbol zastępczy wykresu 5"/>
          <p:cNvGraphicFramePr>
            <a:graphicFrameLocks noGrp="1"/>
          </p:cNvGraphicFramePr>
          <p:nvPr>
            <p:ph type="chart" sz="quarter" idx="12"/>
            <p:extLst/>
          </p:nvPr>
        </p:nvGraphicFramePr>
        <p:xfrm>
          <a:off x="6145213" y="1792288"/>
          <a:ext cx="5503862" cy="4186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988765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 dirty="0"/>
              <a:t>Policja </a:t>
            </a:r>
            <a:r>
              <a:rPr lang="pl-PL" dirty="0" smtClean="0"/>
              <a:t>powinna reagować </a:t>
            </a:r>
            <a:r>
              <a:rPr lang="pl-PL" dirty="0"/>
              <a:t>tylko w ostateczności </a:t>
            </a:r>
            <a:r>
              <a:rPr lang="pl-PL" dirty="0" smtClean="0"/>
              <a:t>wobec osób</a:t>
            </a:r>
            <a:r>
              <a:rPr lang="pl-PL" dirty="0"/>
              <a:t>, które próbują siłą wejść na teren kościołów podczas </a:t>
            </a:r>
            <a:r>
              <a:rPr lang="pl-PL" dirty="0" smtClean="0"/>
              <a:t>protestów przeciwko </a:t>
            </a:r>
            <a:r>
              <a:rPr lang="pl-PL" dirty="0"/>
              <a:t>wyrokowi </a:t>
            </a:r>
            <a:r>
              <a:rPr lang="pl-PL" dirty="0" smtClean="0"/>
              <a:t>TK (badanie internautów dla portalu wpolityce.pl)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/>
              <a:t>Źródło: </a:t>
            </a:r>
            <a:r>
              <a:rPr lang="pl-PL" dirty="0" err="1"/>
              <a:t>Social</a:t>
            </a:r>
            <a:r>
              <a:rPr lang="pl-PL" dirty="0"/>
              <a:t> </a:t>
            </a:r>
            <a:r>
              <a:rPr lang="pl-PL" dirty="0" err="1"/>
              <a:t>Changes</a:t>
            </a:r>
            <a:r>
              <a:rPr lang="pl-PL" dirty="0"/>
              <a:t>, Badanie w dniach 30.10-2.11.2020 r., CAWI , N=1080 (reprezentatywna grupa Polaków) </a:t>
            </a:r>
          </a:p>
          <a:p>
            <a:r>
              <a:rPr lang="pl-PL" u="sng" dirty="0">
                <a:hlinkClick r:id="rId2"/>
              </a:rPr>
              <a:t>https://wpolityce.pl/spoleczenstwo/525940-jak-policja-powinna-reagowac-na-protesty-z-ostatnich-dni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/>
              <a:t>50% badanych uważa, że policja powinna reagować </a:t>
            </a:r>
            <a:r>
              <a:rPr lang="pl-PL" dirty="0"/>
              <a:t>tylko w ostateczności wobec osób, które próbują siłą wejść na teren kościołów podczas protestów przeciwko wyrokowi </a:t>
            </a:r>
            <a:r>
              <a:rPr lang="pl-PL" dirty="0" smtClean="0"/>
              <a:t>TK.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/>
              <a:t>W </a:t>
            </a:r>
            <a:r>
              <a:rPr lang="pl-PL" dirty="0"/>
              <a:t>tej sprawie widać silne powiązanie poglądu w tej sprawie </a:t>
            </a:r>
            <a:r>
              <a:rPr lang="pl-PL" dirty="0" smtClean="0"/>
              <a:t>z preferencjami </a:t>
            </a:r>
            <a:r>
              <a:rPr lang="pl-PL" dirty="0"/>
              <a:t>politycznymi. Za zdecydowaną reakcją policji </a:t>
            </a:r>
            <a:r>
              <a:rPr lang="pl-PL" dirty="0" smtClean="0"/>
              <a:t>opowiada się </a:t>
            </a:r>
            <a:r>
              <a:rPr lang="pl-PL" dirty="0"/>
              <a:t>aż </a:t>
            </a:r>
            <a:r>
              <a:rPr lang="pl-PL" dirty="0" smtClean="0"/>
              <a:t>76% wyborców </a:t>
            </a:r>
            <a:r>
              <a:rPr lang="pl-PL" dirty="0"/>
              <a:t>Zjednoczonej Prawicy i tylko </a:t>
            </a:r>
            <a:r>
              <a:rPr lang="pl-PL" dirty="0" smtClean="0"/>
              <a:t>11% wyborców </a:t>
            </a:r>
            <a:r>
              <a:rPr lang="pl-PL" dirty="0"/>
              <a:t>Koalicji Obywatelskiej.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</p:txBody>
      </p:sp>
      <p:graphicFrame>
        <p:nvGraphicFramePr>
          <p:cNvPr id="7" name="Symbol zastępczy wykresu 6"/>
          <p:cNvGraphicFramePr>
            <a:graphicFrameLocks noGrp="1"/>
          </p:cNvGraphicFramePr>
          <p:nvPr>
            <p:ph type="chart" sz="quarter" idx="12"/>
            <p:extLst/>
          </p:nvPr>
        </p:nvGraphicFramePr>
        <p:xfrm>
          <a:off x="6145213" y="1792288"/>
          <a:ext cx="5503862" cy="4186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738397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 dirty="0"/>
              <a:t>Polacy chcą pigułki "dzień po" bez </a:t>
            </a:r>
            <a:r>
              <a:rPr lang="pl-PL" dirty="0" smtClean="0"/>
              <a:t>recepty</a:t>
            </a:r>
          </a:p>
          <a:p>
            <a:pPr lvl="1"/>
            <a:r>
              <a:rPr lang="pl-PL" dirty="0" smtClean="0"/>
              <a:t>(badanie Kantar dla Gazety Wyborczej)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/>
              <a:t>Źródło: </a:t>
            </a:r>
            <a:r>
              <a:rPr lang="pl-PL" dirty="0" smtClean="0"/>
              <a:t>Kataru, badanie zrealizowane w dniach 26-27 </a:t>
            </a:r>
            <a:r>
              <a:rPr lang="pl-PL" dirty="0"/>
              <a:t>października, </a:t>
            </a:r>
            <a:r>
              <a:rPr lang="pl-PL" dirty="0" smtClean="0"/>
              <a:t>CATI, N=1000 badanych</a:t>
            </a:r>
          </a:p>
          <a:p>
            <a:r>
              <a:rPr lang="pl-PL" dirty="0">
                <a:hlinkClick r:id="rId2"/>
              </a:rPr>
              <a:t>https://</a:t>
            </a:r>
            <a:r>
              <a:rPr lang="pl-PL" dirty="0" smtClean="0">
                <a:hlinkClick r:id="rId2"/>
              </a:rPr>
              <a:t>wyborcza.pl/7,75398,26493632,kantar-dla-wyborczej.html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/>
              <a:t>Aż 62% </a:t>
            </a:r>
            <a:r>
              <a:rPr lang="pl-PL" dirty="0"/>
              <a:t>badanych jest za pigułką „dzień po” bez recepty, a </a:t>
            </a:r>
            <a:r>
              <a:rPr lang="pl-PL" dirty="0" smtClean="0"/>
              <a:t>58% </a:t>
            </a:r>
            <a:r>
              <a:rPr lang="pl-PL" dirty="0"/>
              <a:t>– za refundowaniem antykoncepcji przez państwo.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Poparcie dla tego pierwszego rozwiązania jest nieco silniejsze wśród najmłodszych badanych (18-24 lata) i w największych miastach. Z analizy badania wynika, że </a:t>
            </a:r>
            <a:r>
              <a:rPr lang="pl-PL" dirty="0" smtClean="0"/>
              <a:t>57% </a:t>
            </a:r>
            <a:r>
              <a:rPr lang="pl-PL" dirty="0"/>
              <a:t>wierzących jest za dostępnością pigułki „dzień po”, </a:t>
            </a:r>
            <a:r>
              <a:rPr lang="pl-PL" dirty="0" smtClean="0"/>
              <a:t>36% – </a:t>
            </a:r>
            <a:r>
              <a:rPr lang="pl-PL" dirty="0"/>
              <a:t>przeciwko.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527" y="1703597"/>
            <a:ext cx="4185450" cy="418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495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2327565" y="1350673"/>
            <a:ext cx="9555108" cy="5029105"/>
          </a:xfrm>
        </p:spPr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pl-PL" dirty="0" smtClean="0"/>
              <a:t>PANDEMIA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pl-PL" dirty="0" smtClean="0"/>
              <a:t>Rosną obawy zachorowania na COVID-19 a skutki </a:t>
            </a:r>
            <a:r>
              <a:rPr lang="pl-PL" dirty="0"/>
              <a:t>psychiczne pandemii </a:t>
            </a:r>
            <a:r>
              <a:rPr lang="pl-PL" dirty="0" smtClean="0"/>
              <a:t>(nasilenie </a:t>
            </a:r>
            <a:r>
              <a:rPr lang="pl-PL" dirty="0"/>
              <a:t>efektów stresu) odczuwa </a:t>
            </a:r>
            <a:r>
              <a:rPr lang="pl-PL" dirty="0" smtClean="0"/>
              <a:t>coraz więcej osób</a:t>
            </a:r>
            <a:endParaRPr lang="pl-PL" dirty="0"/>
          </a:p>
          <a:p>
            <a:pPr lvl="1" algn="just"/>
            <a:r>
              <a:rPr lang="pl-PL" dirty="0" smtClean="0"/>
              <a:t>Wyniki badania Kantar wskazują, że </a:t>
            </a:r>
            <a:r>
              <a:rPr lang="pl-PL" b="1" dirty="0" smtClean="0"/>
              <a:t>Polacy bardziej niż </a:t>
            </a:r>
            <a:r>
              <a:rPr lang="pl-PL" b="1" dirty="0"/>
              <a:t>o własne obawiają się o zdrowie swoich bliskich </a:t>
            </a:r>
            <a:r>
              <a:rPr lang="pl-PL" b="1" dirty="0" smtClean="0"/>
              <a:t>i </a:t>
            </a:r>
            <a:r>
              <a:rPr lang="pl-PL" b="1" dirty="0"/>
              <a:t>takie obawy deklaruje 65% ankietowanych</a:t>
            </a:r>
            <a:r>
              <a:rPr lang="pl-PL" dirty="0"/>
              <a:t>. </a:t>
            </a:r>
            <a:r>
              <a:rPr lang="pl-PL" dirty="0" smtClean="0"/>
              <a:t>46% badanych odczuwa obaw </a:t>
            </a:r>
            <a:r>
              <a:rPr lang="pl-PL" dirty="0"/>
              <a:t>podwójnej infekcji wywołanej wirusem grypy i koronawirusem </a:t>
            </a:r>
            <a:r>
              <a:rPr lang="pl-PL" dirty="0" smtClean="0"/>
              <a:t>SARS-CoV-2.</a:t>
            </a:r>
          </a:p>
          <a:p>
            <a:pPr lvl="1" algn="just"/>
            <a:r>
              <a:rPr lang="pl-PL" dirty="0"/>
              <a:t>Niemal co drugi Polak obawia się, że jego zdrowie psychiczne pogorszy się z powodu drugiej fali </a:t>
            </a:r>
            <a:r>
              <a:rPr lang="pl-PL" dirty="0" smtClean="0"/>
              <a:t>pandemii</a:t>
            </a:r>
            <a:r>
              <a:rPr lang="pl-PL" dirty="0"/>
              <a:t> (UCE RESEARCH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i </a:t>
            </a:r>
            <a:r>
              <a:rPr lang="pl-PL" dirty="0"/>
              <a:t>SYNO </a:t>
            </a:r>
            <a:r>
              <a:rPr lang="pl-PL" dirty="0" smtClean="0"/>
              <a:t>Poland). </a:t>
            </a:r>
            <a:r>
              <a:rPr lang="pl-PL" dirty="0"/>
              <a:t>Już teraz </a:t>
            </a:r>
            <a:r>
              <a:rPr lang="pl-PL" dirty="0" smtClean="0"/>
              <a:t>co </a:t>
            </a:r>
            <a:r>
              <a:rPr lang="pl-PL" dirty="0"/>
              <a:t>czwarta osoba w naszym kraju odczuwa spadek energii. Poza tym </a:t>
            </a:r>
            <a:r>
              <a:rPr lang="pl-PL" b="1" dirty="0"/>
              <a:t>17% wszystkich respondentów zmaga się z bezsennością, 13% z trudnościami z koncentracją, a 9% ma kłopoty z </a:t>
            </a:r>
            <a:r>
              <a:rPr lang="pl-PL" b="1" dirty="0" smtClean="0"/>
              <a:t>pamięcią </a:t>
            </a:r>
            <a:r>
              <a:rPr lang="pl-PL" dirty="0" smtClean="0"/>
              <a:t>(Kantar).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pl-PL" dirty="0" smtClean="0"/>
              <a:t>Polacy sceptyczni wobec szczepionki na COVID-19 (konieczność kampanii edukacyjnej)</a:t>
            </a:r>
          </a:p>
          <a:p>
            <a:pPr lvl="1" algn="just"/>
            <a:r>
              <a:rPr lang="pl-PL" b="1" dirty="0"/>
              <a:t>Ponad połowa pytanych Polaków nie planuje zaszczepić się przeciw </a:t>
            </a:r>
            <a:r>
              <a:rPr lang="pl-PL" b="1" dirty="0" err="1"/>
              <a:t>koronawirusowi</a:t>
            </a:r>
            <a:r>
              <a:rPr lang="pl-PL" dirty="0"/>
              <a:t> </a:t>
            </a:r>
            <a:r>
              <a:rPr lang="pl-PL" dirty="0" smtClean="0"/>
              <a:t>SARS-CoV-2 (52% Kantar, 56% Ipsos</a:t>
            </a:r>
            <a:r>
              <a:rPr lang="pl-PL" dirty="0"/>
              <a:t>). </a:t>
            </a:r>
            <a:r>
              <a:rPr lang="pl-PL" dirty="0" smtClean="0"/>
              <a:t>Dodatkowo w </a:t>
            </a:r>
            <a:r>
              <a:rPr lang="pl-PL" dirty="0"/>
              <a:t>Polsce </a:t>
            </a:r>
            <a:r>
              <a:rPr lang="pl-PL" dirty="0" smtClean="0"/>
              <a:t>(i w Japonii) panuje największy </a:t>
            </a:r>
            <a:r>
              <a:rPr lang="pl-PL" dirty="0"/>
              <a:t>sceptycyzm </a:t>
            </a:r>
            <a:r>
              <a:rPr lang="pl-PL" dirty="0" smtClean="0"/>
              <a:t>jeśli chodzi o wiarę, że w </a:t>
            </a:r>
            <a:r>
              <a:rPr lang="pl-PL" dirty="0"/>
              <a:t>ciągu najbliższych czterech miesięcy </a:t>
            </a:r>
            <a:r>
              <a:rPr lang="pl-PL" dirty="0" smtClean="0"/>
              <a:t>szczepionka </a:t>
            </a:r>
            <a:r>
              <a:rPr lang="pl-PL" dirty="0"/>
              <a:t>będzie </a:t>
            </a:r>
            <a:r>
              <a:rPr lang="pl-PL" dirty="0" smtClean="0"/>
              <a:t>dostępna (tylko 25% osób zgadza się z taką tezą – Ipsos).</a:t>
            </a:r>
            <a:endParaRPr lang="pl-PL" dirty="0"/>
          </a:p>
          <a:p>
            <a:pPr marL="0" indent="0" algn="just">
              <a:spcAft>
                <a:spcPts val="0"/>
              </a:spcAft>
              <a:buNone/>
            </a:pPr>
            <a:r>
              <a:rPr lang="pl-PL" dirty="0" smtClean="0"/>
              <a:t>WYROK Trybunału Konstytucyjnego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pl-PL" dirty="0"/>
              <a:t>Krytyka napaści na </a:t>
            </a:r>
            <a:r>
              <a:rPr lang="pl-PL" dirty="0" smtClean="0"/>
              <a:t>kościoły, ale zdaniem większości badanych to rząd ponosi </a:t>
            </a:r>
            <a:r>
              <a:rPr lang="pl-PL" dirty="0"/>
              <a:t>odpowiedzialność za konflikt </a:t>
            </a:r>
            <a:r>
              <a:rPr lang="pl-PL" dirty="0" err="1"/>
              <a:t>ws</a:t>
            </a:r>
            <a:r>
              <a:rPr lang="pl-PL" dirty="0"/>
              <a:t>. </a:t>
            </a:r>
            <a:r>
              <a:rPr lang="pl-PL" dirty="0" smtClean="0"/>
              <a:t>aborcji. </a:t>
            </a:r>
            <a:endParaRPr lang="pl-PL" dirty="0"/>
          </a:p>
          <a:p>
            <a:pPr lvl="1" algn="just"/>
            <a:r>
              <a:rPr lang="pl-PL" dirty="0"/>
              <a:t>52% badanych wskazało, że rząd ponosi odpowiedzialność za konflikt </a:t>
            </a:r>
            <a:r>
              <a:rPr lang="pl-PL" dirty="0" err="1"/>
              <a:t>ws</a:t>
            </a:r>
            <a:r>
              <a:rPr lang="pl-PL" dirty="0"/>
              <a:t>. Aborcji (SW </a:t>
            </a:r>
            <a:r>
              <a:rPr lang="pl-PL" dirty="0" err="1" smtClean="0"/>
              <a:t>Research</a:t>
            </a:r>
            <a:r>
              <a:rPr lang="pl-PL" dirty="0" smtClean="0"/>
              <a:t> dla Rzeczpospolitej). Badani zdecydowanie </a:t>
            </a:r>
            <a:r>
              <a:rPr lang="pl-PL" dirty="0"/>
              <a:t>potępiają dewastacje kościołów i przerywanie Mszy </a:t>
            </a:r>
            <a:r>
              <a:rPr lang="pl-PL" dirty="0" smtClean="0"/>
              <a:t>świętych, lecz mimo krytycznego nastawienia do tego typu </a:t>
            </a:r>
            <a:r>
              <a:rPr lang="pl-PL" dirty="0"/>
              <a:t>zachowań, 50% badanych uważa, że policja powinna </a:t>
            </a:r>
            <a:r>
              <a:rPr lang="pl-PL" dirty="0" smtClean="0"/>
              <a:t>reagować w takich sytuacjach </a:t>
            </a:r>
            <a:r>
              <a:rPr lang="pl-PL" dirty="0"/>
              <a:t>tylko w ostateczności </a:t>
            </a:r>
            <a:r>
              <a:rPr lang="pl-PL" dirty="0" smtClean="0"/>
              <a:t>(</a:t>
            </a:r>
            <a:r>
              <a:rPr lang="pl-PL" dirty="0" err="1" smtClean="0"/>
              <a:t>Social</a:t>
            </a:r>
            <a:r>
              <a:rPr lang="pl-PL" dirty="0" smtClean="0"/>
              <a:t> </a:t>
            </a:r>
            <a:r>
              <a:rPr lang="pl-PL" dirty="0" err="1" smtClean="0"/>
              <a:t>Changes</a:t>
            </a:r>
            <a:r>
              <a:rPr lang="pl-PL" dirty="0" smtClean="0"/>
              <a:t> dla wpolityce.pl)</a:t>
            </a:r>
          </a:p>
          <a:p>
            <a:pPr lvl="1" algn="just"/>
            <a:r>
              <a:rPr lang="pl-PL" dirty="0"/>
              <a:t>62% badanych jest za pigułką „dzień po” bez recepty, a 58% – za refundowaniem antykoncepcji przez </a:t>
            </a:r>
            <a:r>
              <a:rPr lang="pl-PL" dirty="0" smtClean="0"/>
              <a:t>państwo</a:t>
            </a:r>
            <a:r>
              <a:rPr lang="pl-PL" dirty="0"/>
              <a:t> </a:t>
            </a:r>
            <a:r>
              <a:rPr lang="pl-PL" dirty="0" smtClean="0"/>
              <a:t>(Kantar dla Gazety Wyborczej).</a:t>
            </a:r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197" y="2187627"/>
            <a:ext cx="944814" cy="944814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80859" y="5048032"/>
            <a:ext cx="934683" cy="647463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197" y="3605447"/>
            <a:ext cx="969579" cy="969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a 4"/>
          <p:cNvGraphicFramePr>
            <a:graphicFrameLocks noGrp="1"/>
          </p:cNvGraphicFramePr>
          <p:nvPr>
            <p:extLst/>
          </p:nvPr>
        </p:nvGraphicFramePr>
        <p:xfrm>
          <a:off x="655145" y="961405"/>
          <a:ext cx="10822152" cy="4897295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9466317">
                  <a:extLst>
                    <a:ext uri="{9D8B030D-6E8A-4147-A177-3AD203B41FA5}">
                      <a16:colId xmlns="" xmlns:a16="http://schemas.microsoft.com/office/drawing/2014/main" val="2911424707"/>
                    </a:ext>
                  </a:extLst>
                </a:gridCol>
                <a:gridCol w="1355835">
                  <a:extLst>
                    <a:ext uri="{9D8B030D-6E8A-4147-A177-3AD203B41FA5}">
                      <a16:colId xmlns="" xmlns:a16="http://schemas.microsoft.com/office/drawing/2014/main" val="3185279989"/>
                    </a:ext>
                  </a:extLst>
                </a:gridCol>
              </a:tblGrid>
              <a:tr h="446981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pl-PL" sz="1100" b="0" dirty="0" smtClean="0"/>
                        <a:t>Ikea, Agata czy </a:t>
                      </a:r>
                      <a:r>
                        <a:rPr lang="pl-PL" sz="1100" b="0" dirty="0" err="1" smtClean="0"/>
                        <a:t>Jysk</a:t>
                      </a:r>
                      <a:r>
                        <a:rPr lang="pl-PL" sz="1100" b="0" dirty="0" smtClean="0"/>
                        <a:t> zamykają sklepy do odwołania.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pl-PL" sz="1100" b="0" dirty="0" smtClean="0"/>
                        <a:t>Agencja </a:t>
                      </a:r>
                      <a:r>
                        <a:rPr lang="pl-PL" sz="1100" b="0" dirty="0" err="1" smtClean="0"/>
                        <a:t>Associated</a:t>
                      </a:r>
                      <a:r>
                        <a:rPr lang="pl-PL" sz="1100" b="0" dirty="0" smtClean="0"/>
                        <a:t> Press  ogłosiła, że wybory w USA wygrał Joe Biden, podobne deklaracje opublikowały</a:t>
                      </a:r>
                      <a:r>
                        <a:rPr lang="pl-PL" sz="1100" b="0" baseline="0" dirty="0" smtClean="0"/>
                        <a:t> </a:t>
                      </a:r>
                      <a:r>
                        <a:rPr lang="pl-PL" sz="1100" b="0" dirty="0" smtClean="0"/>
                        <a:t>telewizje CNN, NBC i Fox News.</a:t>
                      </a:r>
                      <a:endParaRPr lang="pl-PL" sz="1100" b="0" baseline="0" dirty="0" smtClean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pl-PL" sz="1100" b="0" dirty="0" smtClean="0"/>
                        <a:t>Kilkusetosobowe manifestacje w związku z wyrokiem TK odbyły się w Warszawie, Łodzi, Lublinie, Krakowie i Poznaniu.</a:t>
                      </a:r>
                      <a:endParaRPr lang="pl-PL" sz="11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7 listopada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(sobota)</a:t>
                      </a:r>
                    </a:p>
                  </a:txBody>
                  <a:tcPr marL="48372" marR="48372" marT="0" marB="0" anchor="ctr"/>
                </a:tc>
                <a:extLst>
                  <a:ext uri="{0D108BD9-81ED-4DB2-BD59-A6C34878D82A}">
                    <a16:rowId xmlns="" xmlns:a16="http://schemas.microsoft.com/office/drawing/2014/main" val="3822256762"/>
                  </a:ext>
                </a:extLst>
              </a:tr>
              <a:tr h="491776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100" b="0" dirty="0" smtClean="0"/>
                        <a:t> Koronawirusem na całym świecie zakaziło się ponad 50 mln osób.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8 listopada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(niedziela)</a:t>
                      </a:r>
                    </a:p>
                  </a:txBody>
                  <a:tcPr marL="48372" marR="48372" marT="0" marB="0" anchor="ctr"/>
                </a:tc>
                <a:extLst>
                  <a:ext uri="{0D108BD9-81ED-4DB2-BD59-A6C34878D82A}">
                    <a16:rowId xmlns="" xmlns:a16="http://schemas.microsoft.com/office/drawing/2014/main" val="753138559"/>
                  </a:ext>
                </a:extLst>
              </a:tr>
              <a:tr h="491776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pl-PL" sz="1100" dirty="0" smtClean="0"/>
                        <a:t>W szkołach podstawowych klasy młodsze rozpoczęły naukę zdalną.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pl-PL" sz="1100" dirty="0" smtClean="0"/>
                        <a:t>Premier Mateusz Morawiecki poinformował, że 11 listopada zostanie podpisana umowa z firmą </a:t>
                      </a:r>
                      <a:r>
                        <a:rPr lang="pl-PL" sz="1100" dirty="0" err="1" smtClean="0"/>
                        <a:t>Pfizer</a:t>
                      </a:r>
                      <a:r>
                        <a:rPr lang="pl-PL" sz="1100" dirty="0" smtClean="0"/>
                        <a:t> na dostawę ponad 20 mln dawek szczepionki przeciw COVID-19.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pl-PL" sz="1100" dirty="0" smtClean="0"/>
                        <a:t>Prezes Stowarzyszenia Marsz Niepodległości Robert Bąkiewicz poinformował na </a:t>
                      </a:r>
                      <a:r>
                        <a:rPr lang="pl-PL" sz="1100" dirty="0" err="1" smtClean="0"/>
                        <a:t>Twitterze</a:t>
                      </a:r>
                      <a:r>
                        <a:rPr lang="pl-PL" sz="1100" dirty="0" smtClean="0"/>
                        <a:t>, że w tym roku Marsz Niepodległości będzie zmotoryzowany.</a:t>
                      </a:r>
                      <a:endParaRPr lang="pl-PL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9 listopada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(poniedziałek)</a:t>
                      </a:r>
                    </a:p>
                  </a:txBody>
                  <a:tcPr marL="48372" marR="48372" marT="0" marB="0" anchor="ctr"/>
                </a:tc>
                <a:extLst>
                  <a:ext uri="{0D108BD9-81ED-4DB2-BD59-A6C34878D82A}">
                    <a16:rowId xmlns="" xmlns:a16="http://schemas.microsoft.com/office/drawing/2014/main" val="111980472"/>
                  </a:ext>
                </a:extLst>
              </a:tr>
              <a:tr h="698103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pl-PL" sz="1100" dirty="0" smtClean="0"/>
                        <a:t>Opublikowano rozporządzenie Rady Ministrów, zgodnie z którym od środy do 24 listopada br. będzie obowiązywał zakaz międzynarodowych lotów cywilnych do 10 państw.</a:t>
                      </a:r>
                      <a:endParaRPr lang="pl-PL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10 listopada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(wtorek)</a:t>
                      </a:r>
                    </a:p>
                  </a:txBody>
                  <a:tcPr marL="48372" marR="48372" marT="0" marB="0" anchor="ctr"/>
                </a:tc>
                <a:extLst>
                  <a:ext uri="{0D108BD9-81ED-4DB2-BD59-A6C34878D82A}">
                    <a16:rowId xmlns="" xmlns:a16="http://schemas.microsoft.com/office/drawing/2014/main" val="2678349876"/>
                  </a:ext>
                </a:extLst>
              </a:tr>
              <a:tr h="504497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pl-PL" sz="1100" dirty="0" smtClean="0"/>
                        <a:t>W całej Polsce odbyły się w środę obchody Narodowego Święta Niepodległości, które w tym roku miały wyjątkowy przebieg ze względu na obostrzenia związane z epidemią COVID-19. Podczas Marszu Niepodległości, który przeszedł przez stolicę dochodziło do awantur i zniszczeń.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pl-PL" sz="1100" dirty="0" smtClean="0"/>
                        <a:t>Komisja Europejska zatwierdziła w środę umowę z firmami farmaceutycznymi </a:t>
                      </a:r>
                      <a:r>
                        <a:rPr lang="pl-PL" sz="1100" dirty="0" err="1" smtClean="0"/>
                        <a:t>BioNTech</a:t>
                      </a:r>
                      <a:r>
                        <a:rPr lang="pl-PL" sz="1100" dirty="0" smtClean="0"/>
                        <a:t> i </a:t>
                      </a:r>
                      <a:r>
                        <a:rPr lang="pl-PL" sz="1100" dirty="0" err="1" smtClean="0"/>
                        <a:t>Pfizer</a:t>
                      </a:r>
                      <a:r>
                        <a:rPr lang="pl-PL" sz="1100" dirty="0" smtClean="0"/>
                        <a:t>, przewidującą zakup do 300 milionów dawek szczepionki przeciwko nowemu </a:t>
                      </a:r>
                      <a:r>
                        <a:rPr lang="pl-PL" sz="1100" dirty="0" err="1" smtClean="0"/>
                        <a:t>koronawirusowi</a:t>
                      </a:r>
                      <a:r>
                        <a:rPr lang="pl-PL" sz="1100" dirty="0" smtClean="0"/>
                        <a:t>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pl-PL" sz="1100" dirty="0" smtClean="0"/>
                        <a:t>Sezon grypowy będzie kosztować polską gospodarkę w szczycie pandemii 3,11 mld zł - wskazał Polski Instytut Ekonomiczny. Eksperci oceniają, że grypą w tym sezonie zarazi się nawet 2,31 mln Polaków.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11 listopada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(środa)</a:t>
                      </a:r>
                    </a:p>
                  </a:txBody>
                  <a:tcPr marL="48372" marR="48372" marT="0" marB="0" anchor="ctr"/>
                </a:tc>
                <a:extLst>
                  <a:ext uri="{0D108BD9-81ED-4DB2-BD59-A6C34878D82A}">
                    <a16:rowId xmlns="" xmlns:a16="http://schemas.microsoft.com/office/drawing/2014/main" val="61438128"/>
                  </a:ext>
                </a:extLst>
              </a:tr>
              <a:tr h="491776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pl-PL" sz="1100" dirty="0" smtClean="0"/>
                        <a:t>Rachunki za prąd w górę w związku z opłatą </a:t>
                      </a:r>
                      <a:r>
                        <a:rPr lang="pl-PL" sz="1100" dirty="0" err="1" smtClean="0"/>
                        <a:t>mocową</a:t>
                      </a:r>
                      <a:r>
                        <a:rPr lang="pl-PL" sz="1100" dirty="0" smtClean="0"/>
                        <a:t>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pl-PL" sz="1100" dirty="0" smtClean="0"/>
                        <a:t>Minister Przemysław </a:t>
                      </a:r>
                      <a:r>
                        <a:rPr lang="pl-PL" sz="1100" dirty="0" err="1" smtClean="0"/>
                        <a:t>Czarnek</a:t>
                      </a:r>
                      <a:r>
                        <a:rPr lang="pl-PL" sz="1100" dirty="0" smtClean="0"/>
                        <a:t>: Stopniowy powrót do szkół możliwy po 29 listopada przy </a:t>
                      </a:r>
                      <a:r>
                        <a:rPr lang="pl-PL" sz="1100" dirty="0" err="1" smtClean="0"/>
                        <a:t>wypłaszczeniu</a:t>
                      </a:r>
                      <a:r>
                        <a:rPr lang="pl-PL" sz="1100" dirty="0" smtClean="0"/>
                        <a:t> krzywej zakażeń.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pl-PL" sz="1100" dirty="0" smtClean="0"/>
                        <a:t>W IV kw. 2020 r. nastąpiło w Polsce pogorszenie aktywności w budownictwie, prognozy na kolejne kwartały są pesymistyczne - wynika z badania Instytutu Rozwoju Gospodarczego SGH.</a:t>
                      </a:r>
                      <a:endParaRPr lang="pl-PL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12 listopada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(czwartek)</a:t>
                      </a:r>
                    </a:p>
                  </a:txBody>
                  <a:tcPr marL="48372" marR="48372" marT="0" marB="0" anchor="ctr"/>
                </a:tc>
                <a:extLst>
                  <a:ext uri="{0D108BD9-81ED-4DB2-BD59-A6C34878D82A}">
                    <a16:rowId xmlns="" xmlns:a16="http://schemas.microsoft.com/office/drawing/2014/main" val="1481105611"/>
                  </a:ext>
                </a:extLst>
              </a:tr>
              <a:tr h="491776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pl-PL" sz="1100" dirty="0" smtClean="0"/>
                        <a:t>Spotkanie premiera i przedstawicieli firmy </a:t>
                      </a:r>
                      <a:r>
                        <a:rPr lang="pl-PL" sz="1100" dirty="0" err="1" smtClean="0"/>
                        <a:t>Pfizer</a:t>
                      </a:r>
                      <a:r>
                        <a:rPr lang="pl-PL" sz="1100" dirty="0" smtClean="0"/>
                        <a:t>. Szczepienia na COVID-19</a:t>
                      </a:r>
                      <a:r>
                        <a:rPr lang="pl-PL" sz="1100" baseline="0" dirty="0" smtClean="0"/>
                        <a:t> rozpoczną się od grup wysokiego ryzyka: seniorów, personelu medycznego i służb mundurowych.</a:t>
                      </a:r>
                      <a:endParaRPr lang="pl-PL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13 listopada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(piątek)</a:t>
                      </a:r>
                    </a:p>
                  </a:txBody>
                  <a:tcPr marL="48372" marR="48372" marT="0" marB="0" anchor="ctr"/>
                </a:tc>
                <a:extLst>
                  <a:ext uri="{0D108BD9-81ED-4DB2-BD59-A6C34878D82A}">
                    <a16:rowId xmlns="" xmlns:a16="http://schemas.microsoft.com/office/drawing/2014/main" val="18823529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302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/>
          </p:nvPr>
        </p:nvGraphicFramePr>
        <p:xfrm>
          <a:off x="655145" y="961405"/>
          <a:ext cx="10822152" cy="3166968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9466317">
                  <a:extLst>
                    <a:ext uri="{9D8B030D-6E8A-4147-A177-3AD203B41FA5}">
                      <a16:colId xmlns="" xmlns:a16="http://schemas.microsoft.com/office/drawing/2014/main" val="2911424707"/>
                    </a:ext>
                  </a:extLst>
                </a:gridCol>
                <a:gridCol w="1355835">
                  <a:extLst>
                    <a:ext uri="{9D8B030D-6E8A-4147-A177-3AD203B41FA5}">
                      <a16:colId xmlns="" xmlns:a16="http://schemas.microsoft.com/office/drawing/2014/main" val="3185279989"/>
                    </a:ext>
                  </a:extLst>
                </a:gridCol>
              </a:tblGrid>
              <a:tr h="491776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pl-PL" sz="1100" b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9 listopada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(poniedziałek)</a:t>
                      </a:r>
                    </a:p>
                  </a:txBody>
                  <a:tcPr marL="48372" marR="48372" marT="0" marB="0" anchor="ctr"/>
                </a:tc>
                <a:extLst>
                  <a:ext uri="{0D108BD9-81ED-4DB2-BD59-A6C34878D82A}">
                    <a16:rowId xmlns="" xmlns:a16="http://schemas.microsoft.com/office/drawing/2014/main" val="2678349876"/>
                  </a:ext>
                </a:extLst>
              </a:tr>
              <a:tr h="491776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100" b="0" dirty="0" smtClean="0"/>
                        <a:t>Przeciętne wynagrodzenie w trzecim kwartale 2020 r. wyniosło 5 168,93 zł.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100" b="0" dirty="0" smtClean="0"/>
                        <a:t>Według stanu na koniec października 2020 roku do rejestru REGON wpisanych było 4 644,9 tys. podmiotów gospodarki narodowej, tj. o 0,4% więcej niż miesiąc wcześniej (2,7% więcej niż w analogicznym okresie roku poprzedniego). Spadek liczby podmiotów nowo zarejestrowanych odnotowano dla spółek (o 7,6%) oraz osób fizycznych prowadzących działalność gospodarczą (o 5,0%). W grupie spółek handlowych odnotowano spadek dla spółek z ograniczoną odpowiedzialnością (o 6,1%) oraz spółek akcyjnych (o 4,3%). Dla spółek cywilnych odnotowano spadek o 5,0% w porównaniu do poprzedniego miesiąca.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10 listopada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(wtorek)</a:t>
                      </a:r>
                    </a:p>
                  </a:txBody>
                  <a:tcPr marL="48372" marR="48372" marT="0" marB="0" anchor="ctr"/>
                </a:tc>
                <a:extLst>
                  <a:ext uri="{0D108BD9-81ED-4DB2-BD59-A6C34878D82A}">
                    <a16:rowId xmlns="" xmlns:a16="http://schemas.microsoft.com/office/drawing/2014/main" val="2649892772"/>
                  </a:ext>
                </a:extLst>
              </a:tr>
              <a:tr h="491776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pl-PL" sz="1100" b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11 listopada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(środa)</a:t>
                      </a:r>
                    </a:p>
                  </a:txBody>
                  <a:tcPr marL="48372" marR="48372" marT="0" marB="0" anchor="ctr"/>
                </a:tc>
                <a:extLst>
                  <a:ext uri="{0D108BD9-81ED-4DB2-BD59-A6C34878D82A}">
                    <a16:rowId xmlns="" xmlns:a16="http://schemas.microsoft.com/office/drawing/2014/main" val="3219794887"/>
                  </a:ext>
                </a:extLst>
              </a:tr>
              <a:tr h="491776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100" b="0" dirty="0" smtClean="0"/>
                        <a:t>W III kwartale 2020 roku odnotowano 87 360 rejestracji podmiotów gospodarczych tj. o 0,5% mniej niż w analogicznym okresie ub. roku oraz 123 upadłości podmiotów gospodarczych tj. o 7,5% mniej niż w analogicznym okresie ub. roku.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12 listopada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(czwartek)</a:t>
                      </a:r>
                    </a:p>
                  </a:txBody>
                  <a:tcPr marL="48372" marR="48372" marT="0" marB="0" anchor="ctr"/>
                </a:tc>
                <a:extLst>
                  <a:ext uri="{0D108BD9-81ED-4DB2-BD59-A6C34878D82A}">
                    <a16:rowId xmlns="" xmlns:a16="http://schemas.microsoft.com/office/drawing/2014/main" val="4137278730"/>
                  </a:ext>
                </a:extLst>
              </a:tr>
              <a:tr h="491776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100" b="0" dirty="0" smtClean="0"/>
                        <a:t>Według szybkiego szacunku produkt krajowy brutto (PKB) niewyrównany sezonowo w III kwartale 2020 roku zmniejszył się realnie o 1,6% </a:t>
                      </a:r>
                      <a:br>
                        <a:rPr lang="pl-PL" sz="1100" b="0" dirty="0" smtClean="0"/>
                      </a:br>
                      <a:r>
                        <a:rPr lang="pl-PL" sz="1100" b="0" dirty="0" smtClean="0"/>
                        <a:t>rok do roku, wobec wzrostu o 4,4% w analogicznym okresie 2019 r.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100" b="0" dirty="0" smtClean="0"/>
                        <a:t>Ceny towarów i usług konsumpcyjnych w październiku 2020 r. w porównaniu z analogicznym miesiącem ub. roku wzrosły o 3,1% (przy wzroście cen usług – o 7,3% i towarów – o 1,5%). W stosunku do poprzedniego miesiąca ceny towarów i usług wzrosły o 0,1% (przy wzroście cen towarów – o 0,2% i usług – o 0,1%).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13 listopada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1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Book Antiqua" panose="02040602050305030304" pitchFamily="18" charset="0"/>
                        </a:rPr>
                        <a:t>(piątek)</a:t>
                      </a:r>
                    </a:p>
                  </a:txBody>
                  <a:tcPr marL="48372" marR="48372" marT="0" marB="0" anchor="ctr"/>
                </a:tc>
                <a:extLst>
                  <a:ext uri="{0D108BD9-81ED-4DB2-BD59-A6C34878D82A}">
                    <a16:rowId xmlns="" xmlns:a16="http://schemas.microsoft.com/office/drawing/2014/main" val="41480545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953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/>
          <p:cNvSpPr>
            <a:spLocks noGrp="1"/>
          </p:cNvSpPr>
          <p:nvPr>
            <p:ph type="body" sz="quarter" idx="4294967295"/>
          </p:nvPr>
        </p:nvSpPr>
        <p:spPr>
          <a:xfrm>
            <a:off x="555625" y="353669"/>
            <a:ext cx="11080750" cy="871172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pl-PL" dirty="0"/>
              <a:t>Sytuacja epidemiologiczna</a:t>
            </a:r>
          </a:p>
        </p:txBody>
      </p:sp>
      <p:sp>
        <p:nvSpPr>
          <p:cNvPr id="12" name="pole tekstowe 6"/>
          <p:cNvSpPr txBox="1"/>
          <p:nvPr/>
        </p:nvSpPr>
        <p:spPr>
          <a:xfrm>
            <a:off x="903568" y="5227627"/>
            <a:ext cx="1442708" cy="758094"/>
          </a:xfrm>
          <a:prstGeom prst="rect">
            <a:avLst/>
          </a:prstGeom>
          <a:solidFill>
            <a:srgbClr val="FE5B00"/>
          </a:solidFill>
          <a:ln w="952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900" b="0" i="0" u="none" strike="noStrike" dirty="0">
                <a:solidFill>
                  <a:schemeClr val="dk1"/>
                </a:solidFill>
                <a:effectLst/>
                <a:latin typeface="Book Antiqua" panose="02040602050305030304" pitchFamily="18" charset="0"/>
                <a:ea typeface="+mn-ea"/>
                <a:cs typeface="+mn-cs"/>
              </a:rPr>
              <a:t>Od 10 października cała Polska jest strefą żółtą, nie licząc powiatów, które znajdują się </a:t>
            </a:r>
            <a:r>
              <a:rPr lang="pl-PL" sz="900" b="0" i="0" u="none" strike="noStrike" dirty="0" smtClean="0">
                <a:solidFill>
                  <a:schemeClr val="dk1"/>
                </a:solidFill>
                <a:effectLst/>
                <a:latin typeface="Book Antiqua" panose="02040602050305030304" pitchFamily="18" charset="0"/>
                <a:ea typeface="+mn-ea"/>
                <a:cs typeface="+mn-cs"/>
              </a:rPr>
              <a:t>w </a:t>
            </a:r>
            <a:r>
              <a:rPr lang="pl-PL" sz="900" b="0" i="0" u="none" strike="noStrike" dirty="0">
                <a:solidFill>
                  <a:schemeClr val="dk1"/>
                </a:solidFill>
                <a:effectLst/>
                <a:latin typeface="Book Antiqua" panose="02040602050305030304" pitchFamily="18" charset="0"/>
                <a:ea typeface="+mn-ea"/>
                <a:cs typeface="+mn-cs"/>
              </a:rPr>
              <a:t>strefie czerwonej.</a:t>
            </a:r>
            <a:endParaRPr lang="pl-PL" sz="900" b="0" dirty="0">
              <a:latin typeface="Book Antiqua" panose="02040602050305030304" pitchFamily="18" charset="0"/>
            </a:endParaRPr>
          </a:p>
        </p:txBody>
      </p:sp>
      <p:sp>
        <p:nvSpPr>
          <p:cNvPr id="5" name="pole tekstowe 6"/>
          <p:cNvSpPr txBox="1"/>
          <p:nvPr/>
        </p:nvSpPr>
        <p:spPr>
          <a:xfrm>
            <a:off x="2427570" y="5227627"/>
            <a:ext cx="1529567" cy="758094"/>
          </a:xfrm>
          <a:prstGeom prst="rect">
            <a:avLst/>
          </a:prstGeom>
          <a:solidFill>
            <a:srgbClr val="FE5B00"/>
          </a:solidFill>
          <a:ln w="952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900" dirty="0">
                <a:latin typeface="Book Antiqua" panose="02040602050305030304" pitchFamily="18" charset="0"/>
              </a:rPr>
              <a:t>Od 17 października m.in. nauka zdalna </a:t>
            </a:r>
            <a:br>
              <a:rPr lang="pl-PL" sz="900" dirty="0">
                <a:latin typeface="Book Antiqua" panose="02040602050305030304" pitchFamily="18" charset="0"/>
              </a:rPr>
            </a:br>
            <a:r>
              <a:rPr lang="pl-PL" sz="900" dirty="0">
                <a:latin typeface="Book Antiqua" panose="02040602050305030304" pitchFamily="18" charset="0"/>
              </a:rPr>
              <a:t>w szkołach wyższych oraz ponadpodstawowych</a:t>
            </a:r>
            <a:endParaRPr lang="pl-PL" sz="900" b="0" dirty="0">
              <a:latin typeface="Book Antiqua" panose="02040602050305030304" pitchFamily="18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4041217" y="5227627"/>
            <a:ext cx="1442708" cy="758094"/>
          </a:xfrm>
          <a:prstGeom prst="rect">
            <a:avLst/>
          </a:prstGeom>
          <a:solidFill>
            <a:srgbClr val="FE5B00"/>
          </a:solidFill>
          <a:ln w="952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900" dirty="0">
                <a:latin typeface="Book Antiqua" panose="02040602050305030304" pitchFamily="18" charset="0"/>
              </a:rPr>
              <a:t>Od 24 października cała Polska w czerwonej strefie, nowe zasady kwarantanny</a:t>
            </a:r>
            <a:endParaRPr lang="pl-PL" sz="900" b="0" dirty="0">
              <a:latin typeface="Book Antiqua" panose="02040602050305030304" pitchFamily="18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5548047" y="5227627"/>
            <a:ext cx="1527851" cy="758094"/>
          </a:xfrm>
          <a:prstGeom prst="rect">
            <a:avLst/>
          </a:prstGeom>
          <a:solidFill>
            <a:srgbClr val="FE5B00"/>
          </a:solidFill>
          <a:ln w="952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900" dirty="0">
                <a:latin typeface="Book Antiqua" panose="02040602050305030304" pitchFamily="18" charset="0"/>
              </a:rPr>
              <a:t>Od 26 października nauka zdalna w klasach 4-8. w godzinach 8-16:00 dzieci muszą przemieszczać się pod opieką rodzica. 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7118470" y="5227627"/>
            <a:ext cx="774798" cy="758094"/>
          </a:xfrm>
          <a:prstGeom prst="rect">
            <a:avLst/>
          </a:prstGeom>
          <a:solidFill>
            <a:srgbClr val="FE5B00"/>
          </a:solidFill>
          <a:ln w="952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900" dirty="0">
                <a:latin typeface="Book Antiqua" panose="02040602050305030304" pitchFamily="18" charset="0"/>
              </a:rPr>
              <a:t>31.10-1.11 zamknięcie cmentarzy</a:t>
            </a:r>
            <a:r>
              <a:rPr lang="pl-PL" sz="900" dirty="0" smtClean="0">
                <a:latin typeface="Book Antiqua" panose="02040602050305030304" pitchFamily="18" charset="0"/>
              </a:rPr>
              <a:t>.</a:t>
            </a:r>
            <a:endParaRPr lang="pl-PL" sz="900" dirty="0">
              <a:latin typeface="Book Antiqua" panose="02040602050305030304" pitchFamily="18" charset="0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7956860" y="5227627"/>
            <a:ext cx="682641" cy="758094"/>
          </a:xfrm>
          <a:prstGeom prst="rect">
            <a:avLst/>
          </a:prstGeom>
          <a:solidFill>
            <a:srgbClr val="FE5B00"/>
          </a:solidFill>
          <a:ln w="952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900" dirty="0">
                <a:latin typeface="Book Antiqua" panose="02040602050305030304" pitchFamily="18" charset="0"/>
              </a:rPr>
              <a:t>Od 4 listopada praca zdalna w </a:t>
            </a:r>
            <a:r>
              <a:rPr lang="pl-PL" sz="900" dirty="0" smtClean="0">
                <a:latin typeface="Book Antiqua" panose="02040602050305030304" pitchFamily="18" charset="0"/>
              </a:rPr>
              <a:t>urzędach.</a:t>
            </a:r>
            <a:endParaRPr lang="pl-PL" sz="900" dirty="0">
              <a:latin typeface="Book Antiqua" panose="02040602050305030304" pitchFamily="18" charset="0"/>
            </a:endParaRPr>
          </a:p>
        </p:txBody>
      </p:sp>
      <p:sp>
        <p:nvSpPr>
          <p:cNvPr id="13" name="pole tekstowe 12"/>
          <p:cNvSpPr txBox="1"/>
          <p:nvPr/>
        </p:nvSpPr>
        <p:spPr>
          <a:xfrm>
            <a:off x="8713603" y="5227627"/>
            <a:ext cx="1733677" cy="758094"/>
          </a:xfrm>
          <a:prstGeom prst="rect">
            <a:avLst/>
          </a:prstGeom>
          <a:solidFill>
            <a:srgbClr val="FE5B00"/>
          </a:solidFill>
          <a:ln w="952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900" dirty="0">
                <a:latin typeface="Book Antiqua" panose="02040602050305030304" pitchFamily="18" charset="0"/>
              </a:rPr>
              <a:t>Od </a:t>
            </a:r>
            <a:r>
              <a:rPr lang="pl-PL" sz="900" dirty="0" smtClean="0">
                <a:latin typeface="Book Antiqua" panose="02040602050305030304" pitchFamily="18" charset="0"/>
              </a:rPr>
              <a:t>7 listopada zamknięcie placówek kultury, ograniczone funkcjonowanie galerii i sklepów, ograniczenia działalności hotelarskiej.</a:t>
            </a:r>
            <a:endParaRPr lang="pl-PL" sz="900" dirty="0">
              <a:latin typeface="Book Antiqua" panose="02040602050305030304" pitchFamily="18" charset="0"/>
            </a:endParaRPr>
          </a:p>
        </p:txBody>
      </p:sp>
      <p:sp>
        <p:nvSpPr>
          <p:cNvPr id="14" name="pole tekstowe 13"/>
          <p:cNvSpPr txBox="1"/>
          <p:nvPr/>
        </p:nvSpPr>
        <p:spPr>
          <a:xfrm>
            <a:off x="10520855" y="5227627"/>
            <a:ext cx="798786" cy="758094"/>
          </a:xfrm>
          <a:prstGeom prst="rect">
            <a:avLst/>
          </a:prstGeom>
          <a:solidFill>
            <a:srgbClr val="FE5B00"/>
          </a:solidFill>
          <a:ln w="952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900" dirty="0">
                <a:latin typeface="Book Antiqua" panose="02040602050305030304" pitchFamily="18" charset="0"/>
              </a:rPr>
              <a:t>Od 9</a:t>
            </a:r>
            <a:r>
              <a:rPr lang="pl-PL" sz="900" dirty="0" smtClean="0">
                <a:latin typeface="Book Antiqua" panose="02040602050305030304" pitchFamily="18" charset="0"/>
              </a:rPr>
              <a:t> listopada nauka zdalna w klasach 1-3. </a:t>
            </a:r>
            <a:endParaRPr lang="pl-PL" sz="900" dirty="0">
              <a:latin typeface="Book Antiqua" panose="02040602050305030304" pitchFamily="18" charset="0"/>
            </a:endParaRPr>
          </a:p>
        </p:txBody>
      </p:sp>
      <p:graphicFrame>
        <p:nvGraphicFramePr>
          <p:cNvPr id="11" name="Wykres 10"/>
          <p:cNvGraphicFramePr>
            <a:graphicFrameLocks/>
          </p:cNvGraphicFramePr>
          <p:nvPr>
            <p:extLst/>
          </p:nvPr>
        </p:nvGraphicFramePr>
        <p:xfrm>
          <a:off x="641132" y="789254"/>
          <a:ext cx="10995244" cy="4381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933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/>
          <p:cNvSpPr>
            <a:spLocks noGrp="1"/>
          </p:cNvSpPr>
          <p:nvPr>
            <p:ph type="body" sz="quarter" idx="4294967295"/>
          </p:nvPr>
        </p:nvSpPr>
        <p:spPr>
          <a:xfrm>
            <a:off x="555625" y="353669"/>
            <a:ext cx="11080750" cy="871172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pl-PL" dirty="0"/>
              <a:t>Sondaże poparcia partii politycznych</a:t>
            </a:r>
          </a:p>
        </p:txBody>
      </p:sp>
      <p:graphicFrame>
        <p:nvGraphicFramePr>
          <p:cNvPr id="5" name="Symbol zastępczy wykresu 4"/>
          <p:cNvGraphicFramePr>
            <a:graphicFrameLocks noGrp="1"/>
          </p:cNvGraphicFramePr>
          <p:nvPr>
            <p:ph type="chart" sz="quarter" idx="12"/>
            <p:extLst/>
          </p:nvPr>
        </p:nvGraphicFramePr>
        <p:xfrm>
          <a:off x="555625" y="927100"/>
          <a:ext cx="11093450" cy="542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2553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 dirty="0" smtClean="0"/>
              <a:t>Pogarszają się opinie </a:t>
            </a:r>
            <a:r>
              <a:rPr lang="pl-PL" dirty="0"/>
              <a:t>o skuteczności rządu w walce z </a:t>
            </a:r>
            <a:r>
              <a:rPr lang="pl-PL" dirty="0" smtClean="0"/>
              <a:t>epidemią</a:t>
            </a:r>
          </a:p>
          <a:p>
            <a:pPr lvl="1"/>
            <a:r>
              <a:rPr lang="pl-PL" dirty="0" smtClean="0"/>
              <a:t>(badanie CBOS)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 smtClean="0"/>
              <a:t>Źródło: CBOS, </a:t>
            </a:r>
            <a:r>
              <a:rPr lang="pl-PL" dirty="0"/>
              <a:t>b</a:t>
            </a:r>
            <a:r>
              <a:rPr lang="pl-PL" dirty="0" smtClean="0"/>
              <a:t>adanie w </a:t>
            </a:r>
            <a:r>
              <a:rPr lang="pl-PL" dirty="0"/>
              <a:t>dniach od 19 do 29 października 2020 </a:t>
            </a:r>
            <a:r>
              <a:rPr lang="pl-PL" dirty="0" smtClean="0"/>
              <a:t>roku, N=1040 </a:t>
            </a:r>
            <a:r>
              <a:rPr lang="pl-PL" dirty="0"/>
              <a:t>osób (w tym: 49,7% metodą CAPI, 35,1% – CATI i 15,2% – CAWI</a:t>
            </a:r>
            <a:r>
              <a:rPr lang="pl-PL" dirty="0" smtClean="0"/>
              <a:t>). 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r>
              <a:rPr lang="pl-PL" dirty="0" smtClean="0"/>
              <a:t>Możliwością </a:t>
            </a:r>
            <a:r>
              <a:rPr lang="pl-PL" dirty="0"/>
              <a:t>zakażenia niepokoi się 68% ogółu badanych </a:t>
            </a:r>
            <a:r>
              <a:rPr lang="pl-PL" dirty="0" smtClean="0"/>
              <a:t>(</a:t>
            </a:r>
            <a:r>
              <a:rPr lang="pl-PL" dirty="0"/>
              <a:t>o 5 </a:t>
            </a:r>
            <a:r>
              <a:rPr lang="pl-PL" dirty="0" smtClean="0"/>
              <a:t>pkt.% więcej </a:t>
            </a:r>
            <a:r>
              <a:rPr lang="pl-PL" dirty="0"/>
              <a:t>niż na przełomie </a:t>
            </a:r>
            <a:r>
              <a:rPr lang="pl-PL" dirty="0" smtClean="0"/>
              <a:t>września i października). Im </a:t>
            </a:r>
            <a:r>
              <a:rPr lang="pl-PL" dirty="0"/>
              <a:t>starsi respondenci, tym </a:t>
            </a:r>
            <a:r>
              <a:rPr lang="pl-PL" dirty="0" smtClean="0"/>
              <a:t>częściej niepokoją </a:t>
            </a:r>
            <a:r>
              <a:rPr lang="pl-PL" dirty="0"/>
              <a:t>się możliwością zakażenia. </a:t>
            </a:r>
            <a:r>
              <a:rPr lang="pl-PL" dirty="0" smtClean="0"/>
              <a:t>Rosną </a:t>
            </a:r>
            <a:r>
              <a:rPr lang="pl-PL" dirty="0"/>
              <a:t>także obawy przed zakażeniem wśród ludzi </a:t>
            </a:r>
            <a:r>
              <a:rPr lang="pl-PL" dirty="0" smtClean="0"/>
              <a:t>młodych (obecnie </a:t>
            </a:r>
            <a:r>
              <a:rPr lang="pl-PL" dirty="0"/>
              <a:t>połowa badanych poniżej 35 roku </a:t>
            </a:r>
            <a:r>
              <a:rPr lang="pl-PL" dirty="0" smtClean="0"/>
              <a:t>życia). Obawy </a:t>
            </a:r>
            <a:r>
              <a:rPr lang="pl-PL" dirty="0"/>
              <a:t>przed </a:t>
            </a:r>
            <a:r>
              <a:rPr lang="pl-PL" dirty="0" smtClean="0"/>
              <a:t>zakażeniem częściej wyrażają kobiety </a:t>
            </a:r>
            <a:r>
              <a:rPr lang="pl-PL" dirty="0"/>
              <a:t>(76%) niż mężczyźni (60</a:t>
            </a:r>
            <a:r>
              <a:rPr lang="pl-PL" dirty="0" smtClean="0"/>
              <a:t>%).</a:t>
            </a:r>
          </a:p>
          <a:p>
            <a:r>
              <a:rPr lang="pl-PL" b="1" dirty="0" smtClean="0"/>
              <a:t>W </a:t>
            </a:r>
            <a:r>
              <a:rPr lang="pl-PL" b="1" dirty="0"/>
              <a:t>trzeciej dekadzie </a:t>
            </a:r>
            <a:r>
              <a:rPr lang="pl-PL" b="1" dirty="0" smtClean="0"/>
              <a:t>października pierwszy raz przeważał </a:t>
            </a:r>
            <a:r>
              <a:rPr lang="pl-PL" b="1" dirty="0"/>
              <a:t>pogląd, że rząd radzi sobie z epidemią źle (55%). </a:t>
            </a:r>
            <a:r>
              <a:rPr lang="pl-PL" b="1" dirty="0" smtClean="0"/>
              <a:t>Starania rządu doceniało 38% badanych.</a:t>
            </a:r>
            <a:r>
              <a:rPr lang="pl-PL" dirty="0" smtClean="0"/>
              <a:t> Opinie </a:t>
            </a:r>
            <a:r>
              <a:rPr lang="pl-PL" dirty="0"/>
              <a:t>o skuteczności rządu w walce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z </a:t>
            </a:r>
            <a:r>
              <a:rPr lang="pl-PL" dirty="0"/>
              <a:t>epidemią </a:t>
            </a:r>
            <a:r>
              <a:rPr lang="pl-PL" dirty="0" smtClean="0"/>
              <a:t>zależą </a:t>
            </a:r>
            <a:r>
              <a:rPr lang="pl-PL" dirty="0"/>
              <a:t>w głównej mierze od orientacji </a:t>
            </a:r>
            <a:r>
              <a:rPr lang="pl-PL" dirty="0" smtClean="0"/>
              <a:t>politycznej.</a:t>
            </a:r>
          </a:p>
          <a:p>
            <a:r>
              <a:rPr lang="pl-PL" b="1" dirty="0" smtClean="0"/>
              <a:t>Obowiązujące ograniczenia</a:t>
            </a:r>
            <a:r>
              <a:rPr lang="pl-PL" dirty="0" smtClean="0"/>
              <a:t> </a:t>
            </a:r>
            <a:r>
              <a:rPr lang="pl-PL" dirty="0"/>
              <a:t>oceniane były </a:t>
            </a:r>
            <a:r>
              <a:rPr lang="pl-PL" dirty="0" smtClean="0"/>
              <a:t>na </a:t>
            </a:r>
            <a:r>
              <a:rPr lang="pl-PL" dirty="0"/>
              <a:t>ogół jako adekwatne do sytuacji (45%), pozostali respondenci mniej więcej równie często uważali je za nadmierne (23</a:t>
            </a:r>
            <a:r>
              <a:rPr lang="pl-PL" dirty="0" smtClean="0"/>
              <a:t>%), </a:t>
            </a:r>
            <a:r>
              <a:rPr lang="pl-PL" dirty="0"/>
              <a:t>co za niewystarczające (22%). </a:t>
            </a:r>
            <a:r>
              <a:rPr lang="pl-PL" b="1" dirty="0"/>
              <a:t>Do grup najbardziej niezadowolonych z polityki rządu w tym zakresie należą właściciele </a:t>
            </a:r>
            <a:r>
              <a:rPr lang="pl-PL" b="1" dirty="0" smtClean="0"/>
              <a:t>firm (37</a:t>
            </a:r>
            <a:r>
              <a:rPr lang="pl-PL" b="1" dirty="0"/>
              <a:t>% </a:t>
            </a:r>
            <a:r>
              <a:rPr lang="pl-PL" b="1" dirty="0" smtClean="0"/>
              <a:t>oceniają ograniczenia jako </a:t>
            </a:r>
            <a:r>
              <a:rPr lang="pl-PL" b="1" dirty="0"/>
              <a:t>nadmierne)</a:t>
            </a:r>
            <a:r>
              <a:rPr lang="pl-PL" dirty="0"/>
              <a:t>. </a:t>
            </a:r>
            <a:r>
              <a:rPr lang="pl-PL" dirty="0" smtClean="0"/>
              <a:t>Im respondenci mają mniejsze obawy, </a:t>
            </a:r>
            <a:r>
              <a:rPr lang="pl-PL" dirty="0"/>
              <a:t>tym </a:t>
            </a:r>
            <a:r>
              <a:rPr lang="pl-PL" dirty="0" smtClean="0"/>
              <a:t>częściej mają </a:t>
            </a:r>
            <a:r>
              <a:rPr lang="pl-PL" dirty="0"/>
              <a:t>przekonanie o zbyt daleko idących </a:t>
            </a:r>
            <a:r>
              <a:rPr lang="pl-PL" dirty="0" smtClean="0"/>
              <a:t>ograniczeniach.</a:t>
            </a:r>
          </a:p>
          <a:p>
            <a:r>
              <a:rPr lang="pl-PL" b="1" dirty="0" smtClean="0"/>
              <a:t>30</a:t>
            </a:r>
            <a:r>
              <a:rPr lang="pl-PL" b="1" dirty="0"/>
              <a:t>% ankietowanych ocenia, że przedsiębiorstwa i pracownicy otrzymują wystarczające wsparcie.</a:t>
            </a:r>
            <a:r>
              <a:rPr lang="pl-PL" dirty="0"/>
              <a:t> Ponad połowa (54%) uważa,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że </a:t>
            </a:r>
            <a:r>
              <a:rPr lang="pl-PL" dirty="0"/>
              <a:t>działania rządu w tym zakresie są niedostateczne</a:t>
            </a:r>
            <a:r>
              <a:rPr lang="pl-PL" dirty="0" smtClean="0"/>
              <a:t>.</a:t>
            </a:r>
            <a:endParaRPr lang="pl-PL" dirty="0"/>
          </a:p>
        </p:txBody>
      </p:sp>
      <p:graphicFrame>
        <p:nvGraphicFramePr>
          <p:cNvPr id="7" name="Symbol zastępczy wykresu 6"/>
          <p:cNvGraphicFramePr>
            <a:graphicFrameLocks noGrp="1"/>
          </p:cNvGraphicFramePr>
          <p:nvPr>
            <p:ph type="chart" sz="quarter" idx="12"/>
            <p:extLst/>
          </p:nvPr>
        </p:nvGraphicFramePr>
        <p:xfrm>
          <a:off x="6145213" y="1792288"/>
          <a:ext cx="5503862" cy="4186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48889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 dirty="0"/>
              <a:t>Niezmiennie najczęściej wskazywanym problemem są „rosnące ceny</a:t>
            </a:r>
            <a:r>
              <a:rPr lang="pl-PL" dirty="0" smtClean="0"/>
              <a:t>”</a:t>
            </a:r>
          </a:p>
          <a:p>
            <a:pPr lvl="1"/>
            <a:r>
              <a:rPr lang="pl-PL" dirty="0" smtClean="0"/>
              <a:t>(Eurobarometr- badanie z połowy roku przed nawrotem pandemii)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/>
              <a:t>Źródło: </a:t>
            </a:r>
            <a:r>
              <a:rPr lang="pl-PL" dirty="0" smtClean="0"/>
              <a:t>badanie </a:t>
            </a:r>
            <a:r>
              <a:rPr lang="pl-PL" dirty="0"/>
              <a:t>Eurobarometr „Lato 2020” (EB 93</a:t>
            </a:r>
            <a:r>
              <a:rPr lang="pl-PL" dirty="0" smtClean="0"/>
              <a:t>), przeprowadzone </a:t>
            </a:r>
            <a:r>
              <a:rPr lang="pl-PL" dirty="0"/>
              <a:t>osobiście i </a:t>
            </a:r>
            <a:r>
              <a:rPr lang="pl-PL" dirty="0" smtClean="0"/>
              <a:t>uzupełnione </a:t>
            </a:r>
            <a:r>
              <a:rPr lang="pl-PL" dirty="0"/>
              <a:t>wywiadami internetowymi w dniach od 9 lipca do 26 sierpnia 2020 r., w</a:t>
            </a:r>
            <a:r>
              <a:rPr lang="pl-PL" dirty="0" smtClean="0"/>
              <a:t> 27 państwach członkowskich, N=26 681 </a:t>
            </a:r>
            <a:r>
              <a:rPr lang="pl-PL" b="1" dirty="0" smtClean="0">
                <a:latin typeface="Book Antiqua" panose="02040602050305030304" pitchFamily="18" charset="0"/>
                <a:hlinkClick r:id="rId2"/>
              </a:rPr>
              <a:t>https://ec.europa.eu/commfrontoffice/publicopinion/index.cfm/General/index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/>
              <a:t>Badani na </a:t>
            </a:r>
            <a:r>
              <a:rPr lang="pl-PL" dirty="0"/>
              <a:t>ogół częściej </a:t>
            </a:r>
            <a:r>
              <a:rPr lang="pl-PL" dirty="0" smtClean="0"/>
              <a:t>sygnalizują </a:t>
            </a:r>
            <a:r>
              <a:rPr lang="pl-PL" dirty="0"/>
              <a:t>problemy w skali kraju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niż </a:t>
            </a:r>
            <a:r>
              <a:rPr lang="pl-PL" dirty="0"/>
              <a:t>osobiste, szczególnie w odniesieniu do sytuacji gospodarczej i </a:t>
            </a:r>
            <a:r>
              <a:rPr lang="pl-PL" dirty="0" smtClean="0"/>
              <a:t>bezrobocia.</a:t>
            </a: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/>
              <a:t>Niezmiennie najczęściej </a:t>
            </a:r>
            <a:r>
              <a:rPr lang="pl-PL" dirty="0"/>
              <a:t>wskazywanym problemem są „rosnące ceny”, co jednak nie przekłada się na </a:t>
            </a:r>
            <a:r>
              <a:rPr lang="pl-PL" dirty="0" smtClean="0"/>
              <a:t>częstotliwość wskazań </a:t>
            </a:r>
            <a:r>
              <a:rPr lang="pl-PL" dirty="0"/>
              <a:t>„sytuacji finansowej rodziny” albo „warunków życia”,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jako </a:t>
            </a:r>
            <a:r>
              <a:rPr lang="pl-PL" dirty="0"/>
              <a:t>problemu </a:t>
            </a:r>
            <a:r>
              <a:rPr lang="pl-PL" dirty="0" smtClean="0"/>
              <a:t>osobistego.</a:t>
            </a: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/>
              <a:t>Znaczne wzrosty </a:t>
            </a:r>
            <a:r>
              <a:rPr lang="pl-PL" dirty="0"/>
              <a:t>wskazań pomiędzy pomiarem przeprowadzonym jesienią 2019 r. i latem 2020 r. odnotowano w przypadku „sytuacji gospodarczej”, jako problemu dla kraju i „zdrowia”, jako problemu osobistego.</a:t>
            </a:r>
          </a:p>
          <a:p>
            <a:endParaRPr lang="pl-PL" dirty="0"/>
          </a:p>
        </p:txBody>
      </p:sp>
      <p:pic>
        <p:nvPicPr>
          <p:cNvPr id="6" name="Symbol zastępczy wykresu 5"/>
          <p:cNvPicPr>
            <a:picLocks noGrp="1" noChangeAspect="1"/>
          </p:cNvPicPr>
          <p:nvPr>
            <p:ph type="chart" sz="quarter" idx="12"/>
          </p:nvPr>
        </p:nvPicPr>
        <p:blipFill rotWithShape="1">
          <a:blip r:embed="rId3"/>
          <a:srcRect r="52668"/>
          <a:stretch/>
        </p:blipFill>
        <p:spPr>
          <a:xfrm>
            <a:off x="6881813" y="1848986"/>
            <a:ext cx="4268843" cy="417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5222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3121</Words>
  <Application>Microsoft Office PowerPoint</Application>
  <PresentationFormat>Niestandardowy</PresentationFormat>
  <Paragraphs>233</Paragraphs>
  <Slides>27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27</vt:i4>
      </vt:variant>
    </vt:vector>
  </HeadingPairs>
  <TitlesOfParts>
    <vt:vector size="28" baseType="lpstr"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dell</dc:creator>
  <cp:lastModifiedBy>user</cp:lastModifiedBy>
  <cp:revision>3</cp:revision>
  <dcterms:created xsi:type="dcterms:W3CDTF">2020-11-14T09:33:31Z</dcterms:created>
  <dcterms:modified xsi:type="dcterms:W3CDTF">2021-06-15T08:48:54Z</dcterms:modified>
</cp:coreProperties>
</file>