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3" r:id="rId2"/>
    <p:sldId id="378" r:id="rId3"/>
    <p:sldId id="379" r:id="rId4"/>
    <p:sldId id="384" r:id="rId5"/>
    <p:sldId id="380" r:id="rId6"/>
    <p:sldId id="383" r:id="rId7"/>
    <p:sldId id="363" r:id="rId8"/>
    <p:sldId id="376" r:id="rId9"/>
    <p:sldId id="381" r:id="rId10"/>
    <p:sldId id="382" r:id="rId11"/>
    <p:sldId id="372" r:id="rId12"/>
    <p:sldId id="369" r:id="rId13"/>
    <p:sldId id="371" r:id="rId14"/>
    <p:sldId id="357" r:id="rId15"/>
    <p:sldId id="348" r:id="rId16"/>
    <p:sldId id="349" r:id="rId17"/>
    <p:sldId id="368" r:id="rId18"/>
    <p:sldId id="350" r:id="rId19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erzbowski Michał" initials="WM" lastIdx="21" clrIdx="0">
    <p:extLst>
      <p:ext uri="{19B8F6BF-5375-455C-9EA6-DF929625EA0E}">
        <p15:presenceInfo xmlns:p15="http://schemas.microsoft.com/office/powerpoint/2012/main" userId="S-1-5-21-1346247845-3881836822-2677420573-10203" providerId="AD"/>
      </p:ext>
    </p:extLst>
  </p:cmAuthor>
  <p:cmAuthor id="2" name="Mongiało Aleksander" initials="MA" lastIdx="6" clrIdx="1">
    <p:extLst>
      <p:ext uri="{19B8F6BF-5375-455C-9EA6-DF929625EA0E}">
        <p15:presenceInfo xmlns:p15="http://schemas.microsoft.com/office/powerpoint/2012/main" userId="S-1-5-21-1346247845-3881836822-2677420573-14188" providerId="AD"/>
      </p:ext>
    </p:extLst>
  </p:cmAuthor>
  <p:cmAuthor id="3" name="w w" initials="ww" lastIdx="4" clrIdx="2">
    <p:extLst>
      <p:ext uri="{19B8F6BF-5375-455C-9EA6-DF929625EA0E}">
        <p15:presenceInfo xmlns:p15="http://schemas.microsoft.com/office/powerpoint/2012/main" userId="S::wodkol_bis@wodkolbisltd.onmicrosoft.com::acff582a-4085-4692-84de-fecad33eb8f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6A1"/>
    <a:srgbClr val="151D81"/>
    <a:srgbClr val="DDEBF7"/>
    <a:srgbClr val="A9D08E"/>
    <a:srgbClr val="F2F2F2"/>
    <a:srgbClr val="D9E1F2"/>
    <a:srgbClr val="BFBFBF"/>
    <a:srgbClr val="FFF2CC"/>
    <a:srgbClr val="000000"/>
    <a:srgbClr val="E2E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7292A2E-F333-43FB-9621-5CBBE7FDCDCB}" styleName="Styl jasny 2 — Ak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tyl jasny 2 — Ak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Styl jasny 2 — Ak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3514" autoAdjust="0"/>
  </p:normalViewPr>
  <p:slideViewPr>
    <p:cSldViewPr>
      <p:cViewPr varScale="1">
        <p:scale>
          <a:sx n="102" d="100"/>
          <a:sy n="102" d="100"/>
        </p:scale>
        <p:origin x="19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Arkusz_programu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[Szablon_e_rejestracje_terminy.xlsm]Wykres 1!Tabela przestawna2</c:name>
    <c:fmtId val="44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400" b="1"/>
              <a:t>Przyrastanie</a:t>
            </a:r>
            <a:r>
              <a:rPr lang="pl-PL" sz="1400" b="1" baseline="0"/>
              <a:t> terminów Asra Zeneca</a:t>
            </a:r>
            <a:endParaRPr lang="pl-PL" sz="1400" b="1"/>
          </a:p>
        </c:rich>
      </c:tx>
      <c:layout>
        <c:manualLayout>
          <c:xMode val="edge"/>
          <c:yMode val="edge"/>
          <c:x val="0.30733184516397782"/>
          <c:y val="4.135106790298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</c:pivotFmt>
      <c:pivotFmt>
        <c:idx val="12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4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0"/>
        <c:spPr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c:spPr>
        <c:marker>
          <c:symbol val="none"/>
        </c:marker>
      </c:pivotFmt>
      <c:pivotFmt>
        <c:idx val="21"/>
        <c:spPr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  <a:effectLst/>
        </c:spPr>
        <c:marker>
          <c:symbol val="none"/>
        </c:marker>
      </c:pivotFmt>
      <c:pivotFmt>
        <c:idx val="22"/>
        <c:spPr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c:spPr>
        <c:marker>
          <c:symbol val="none"/>
        </c:marker>
      </c:pivotFmt>
      <c:pivotFmt>
        <c:idx val="23"/>
        <c:spPr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  <a:effectLst/>
        </c:spPr>
        <c:marker>
          <c:symbol val="none"/>
        </c:marker>
      </c:pivotFmt>
      <c:pivotFmt>
        <c:idx val="24"/>
        <c:spPr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/>
        </c:spPr>
        <c:marker>
          <c:symbol val="none"/>
        </c:marker>
      </c:pivotFmt>
      <c:pivotFmt>
        <c:idx val="25"/>
        <c:spPr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  <a:effectLst/>
        </c:spPr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6.5621929518729652E-2"/>
          <c:y val="0.19847003499562554"/>
          <c:w val="0.88457535102534268"/>
          <c:h val="0.4513389472149314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'Wykres 1'!$C$3:$C$4</c:f>
              <c:strCache>
                <c:ptCount val="1"/>
                <c:pt idx="0">
                  <c:v>ZAJĘTE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delete val="1"/>
          </c:dLbls>
          <c:cat>
            <c:multiLvlStrRef>
              <c:f>'Wykres 1'!$A$5:$B$35</c:f>
              <c:multiLvlStrCache>
                <c:ptCount val="30"/>
                <c:lvl>
                  <c:pt idx="0">
                    <c:v>11.03.2021</c:v>
                  </c:pt>
                  <c:pt idx="1">
                    <c:v>12.03.2021</c:v>
                  </c:pt>
                  <c:pt idx="2">
                    <c:v>15.03.2021</c:v>
                  </c:pt>
                  <c:pt idx="3">
                    <c:v>16.03.2021</c:v>
                  </c:pt>
                  <c:pt idx="4">
                    <c:v>17.03.2021</c:v>
                  </c:pt>
                  <c:pt idx="5">
                    <c:v>18.03.2021</c:v>
                  </c:pt>
                  <c:pt idx="6">
                    <c:v>19.03.2021</c:v>
                  </c:pt>
                  <c:pt idx="7">
                    <c:v>11.03.2021</c:v>
                  </c:pt>
                  <c:pt idx="8">
                    <c:v>12.03.2021</c:v>
                  </c:pt>
                  <c:pt idx="9">
                    <c:v>15.03.2021</c:v>
                  </c:pt>
                  <c:pt idx="10">
                    <c:v>16.03.2021</c:v>
                  </c:pt>
                  <c:pt idx="11">
                    <c:v>17.03.2021</c:v>
                  </c:pt>
                  <c:pt idx="12">
                    <c:v>18.03.2021</c:v>
                  </c:pt>
                  <c:pt idx="13">
                    <c:v>19.03.2021</c:v>
                  </c:pt>
                  <c:pt idx="14">
                    <c:v>16.03.2021</c:v>
                  </c:pt>
                  <c:pt idx="15">
                    <c:v>17.03.2021</c:v>
                  </c:pt>
                  <c:pt idx="16">
                    <c:v>18.03.2021</c:v>
                  </c:pt>
                  <c:pt idx="17">
                    <c:v>19.03.2021</c:v>
                  </c:pt>
                  <c:pt idx="18">
                    <c:v>16.03.2021</c:v>
                  </c:pt>
                  <c:pt idx="19">
                    <c:v>17.03.2021</c:v>
                  </c:pt>
                  <c:pt idx="20">
                    <c:v>18.03.2021</c:v>
                  </c:pt>
                  <c:pt idx="21">
                    <c:v>19.03.2021</c:v>
                  </c:pt>
                  <c:pt idx="22">
                    <c:v>16.03.2021</c:v>
                  </c:pt>
                  <c:pt idx="23">
                    <c:v>17.03.2021</c:v>
                  </c:pt>
                  <c:pt idx="24">
                    <c:v>18.03.2021</c:v>
                  </c:pt>
                  <c:pt idx="25">
                    <c:v>19.03.2021</c:v>
                  </c:pt>
                  <c:pt idx="26">
                    <c:v>16.03.2021</c:v>
                  </c:pt>
                  <c:pt idx="27">
                    <c:v>17.03.2021</c:v>
                  </c:pt>
                  <c:pt idx="28">
                    <c:v>18.03.2021</c:v>
                  </c:pt>
                  <c:pt idx="29">
                    <c:v>19.03.2021</c:v>
                  </c:pt>
                </c:lvl>
                <c:lvl>
                  <c:pt idx="0">
                    <c:v>13</c:v>
                  </c:pt>
                  <c:pt idx="7">
                    <c:v>14</c:v>
                  </c:pt>
                  <c:pt idx="14">
                    <c:v>15</c:v>
                  </c:pt>
                  <c:pt idx="18">
                    <c:v>16</c:v>
                  </c:pt>
                  <c:pt idx="22">
                    <c:v>17</c:v>
                  </c:pt>
                  <c:pt idx="26">
                    <c:v>18</c:v>
                  </c:pt>
                </c:lvl>
              </c:multiLvlStrCache>
            </c:multiLvlStrRef>
          </c:cat>
          <c:val>
            <c:numRef>
              <c:f>'Wykres 1'!$C$5:$C$35</c:f>
              <c:numCache>
                <c:formatCode>General</c:formatCode>
                <c:ptCount val="30"/>
                <c:pt idx="0">
                  <c:v>79</c:v>
                </c:pt>
                <c:pt idx="1">
                  <c:v>125</c:v>
                </c:pt>
                <c:pt idx="2">
                  <c:v>140</c:v>
                </c:pt>
                <c:pt idx="3">
                  <c:v>144</c:v>
                </c:pt>
                <c:pt idx="4">
                  <c:v>170</c:v>
                </c:pt>
                <c:pt idx="5">
                  <c:v>206</c:v>
                </c:pt>
                <c:pt idx="6">
                  <c:v>213</c:v>
                </c:pt>
                <c:pt idx="7">
                  <c:v>13</c:v>
                </c:pt>
                <c:pt idx="8">
                  <c:v>39</c:v>
                </c:pt>
                <c:pt idx="9">
                  <c:v>47</c:v>
                </c:pt>
                <c:pt idx="10">
                  <c:v>50</c:v>
                </c:pt>
                <c:pt idx="11">
                  <c:v>82</c:v>
                </c:pt>
                <c:pt idx="12">
                  <c:v>132</c:v>
                </c:pt>
                <c:pt idx="13">
                  <c:v>137</c:v>
                </c:pt>
                <c:pt idx="14">
                  <c:v>2</c:v>
                </c:pt>
                <c:pt idx="15">
                  <c:v>9</c:v>
                </c:pt>
                <c:pt idx="16">
                  <c:v>32</c:v>
                </c:pt>
                <c:pt idx="17">
                  <c:v>36</c:v>
                </c:pt>
                <c:pt idx="18">
                  <c:v>0</c:v>
                </c:pt>
                <c:pt idx="19">
                  <c:v>3</c:v>
                </c:pt>
                <c:pt idx="20">
                  <c:v>16</c:v>
                </c:pt>
                <c:pt idx="21">
                  <c:v>18</c:v>
                </c:pt>
                <c:pt idx="22">
                  <c:v>0</c:v>
                </c:pt>
                <c:pt idx="23">
                  <c:v>1</c:v>
                </c:pt>
                <c:pt idx="24">
                  <c:v>6</c:v>
                </c:pt>
                <c:pt idx="25">
                  <c:v>7</c:v>
                </c:pt>
                <c:pt idx="26">
                  <c:v>0</c:v>
                </c:pt>
                <c:pt idx="27">
                  <c:v>0</c:v>
                </c:pt>
                <c:pt idx="28">
                  <c:v>3</c:v>
                </c:pt>
                <c:pt idx="2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05-4EA2-B149-2CA26F4FC5F3}"/>
            </c:ext>
          </c:extLst>
        </c:ser>
        <c:ser>
          <c:idx val="1"/>
          <c:order val="1"/>
          <c:tx>
            <c:strRef>
              <c:f>'Wykres 1'!$D$3:$D$4</c:f>
              <c:strCache>
                <c:ptCount val="1"/>
                <c:pt idx="0">
                  <c:v>DOSTĘPNE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  <a:effectLst/>
          </c:spPr>
          <c:invertIfNegative val="0"/>
          <c:dLbls>
            <c:delete val="1"/>
          </c:dLbls>
          <c:cat>
            <c:multiLvlStrRef>
              <c:f>'Wykres 1'!$A$5:$B$35</c:f>
              <c:multiLvlStrCache>
                <c:ptCount val="30"/>
                <c:lvl>
                  <c:pt idx="0">
                    <c:v>11.03.2021</c:v>
                  </c:pt>
                  <c:pt idx="1">
                    <c:v>12.03.2021</c:v>
                  </c:pt>
                  <c:pt idx="2">
                    <c:v>15.03.2021</c:v>
                  </c:pt>
                  <c:pt idx="3">
                    <c:v>16.03.2021</c:v>
                  </c:pt>
                  <c:pt idx="4">
                    <c:v>17.03.2021</c:v>
                  </c:pt>
                  <c:pt idx="5">
                    <c:v>18.03.2021</c:v>
                  </c:pt>
                  <c:pt idx="6">
                    <c:v>19.03.2021</c:v>
                  </c:pt>
                  <c:pt idx="7">
                    <c:v>11.03.2021</c:v>
                  </c:pt>
                  <c:pt idx="8">
                    <c:v>12.03.2021</c:v>
                  </c:pt>
                  <c:pt idx="9">
                    <c:v>15.03.2021</c:v>
                  </c:pt>
                  <c:pt idx="10">
                    <c:v>16.03.2021</c:v>
                  </c:pt>
                  <c:pt idx="11">
                    <c:v>17.03.2021</c:v>
                  </c:pt>
                  <c:pt idx="12">
                    <c:v>18.03.2021</c:v>
                  </c:pt>
                  <c:pt idx="13">
                    <c:v>19.03.2021</c:v>
                  </c:pt>
                  <c:pt idx="14">
                    <c:v>16.03.2021</c:v>
                  </c:pt>
                  <c:pt idx="15">
                    <c:v>17.03.2021</c:v>
                  </c:pt>
                  <c:pt idx="16">
                    <c:v>18.03.2021</c:v>
                  </c:pt>
                  <c:pt idx="17">
                    <c:v>19.03.2021</c:v>
                  </c:pt>
                  <c:pt idx="18">
                    <c:v>16.03.2021</c:v>
                  </c:pt>
                  <c:pt idx="19">
                    <c:v>17.03.2021</c:v>
                  </c:pt>
                  <c:pt idx="20">
                    <c:v>18.03.2021</c:v>
                  </c:pt>
                  <c:pt idx="21">
                    <c:v>19.03.2021</c:v>
                  </c:pt>
                  <c:pt idx="22">
                    <c:v>16.03.2021</c:v>
                  </c:pt>
                  <c:pt idx="23">
                    <c:v>17.03.2021</c:v>
                  </c:pt>
                  <c:pt idx="24">
                    <c:v>18.03.2021</c:v>
                  </c:pt>
                  <c:pt idx="25">
                    <c:v>19.03.2021</c:v>
                  </c:pt>
                  <c:pt idx="26">
                    <c:v>16.03.2021</c:v>
                  </c:pt>
                  <c:pt idx="27">
                    <c:v>17.03.2021</c:v>
                  </c:pt>
                  <c:pt idx="28">
                    <c:v>18.03.2021</c:v>
                  </c:pt>
                  <c:pt idx="29">
                    <c:v>19.03.2021</c:v>
                  </c:pt>
                </c:lvl>
                <c:lvl>
                  <c:pt idx="0">
                    <c:v>13</c:v>
                  </c:pt>
                  <c:pt idx="7">
                    <c:v>14</c:v>
                  </c:pt>
                  <c:pt idx="14">
                    <c:v>15</c:v>
                  </c:pt>
                  <c:pt idx="18">
                    <c:v>16</c:v>
                  </c:pt>
                  <c:pt idx="22">
                    <c:v>17</c:v>
                  </c:pt>
                  <c:pt idx="26">
                    <c:v>18</c:v>
                  </c:pt>
                </c:lvl>
              </c:multiLvlStrCache>
            </c:multiLvlStrRef>
          </c:cat>
          <c:val>
            <c:numRef>
              <c:f>'Wykres 1'!$D$5:$D$35</c:f>
              <c:numCache>
                <c:formatCode>General</c:formatCode>
                <c:ptCount val="30"/>
                <c:pt idx="0">
                  <c:v>135</c:v>
                </c:pt>
                <c:pt idx="1">
                  <c:v>97</c:v>
                </c:pt>
                <c:pt idx="2">
                  <c:v>88</c:v>
                </c:pt>
                <c:pt idx="3">
                  <c:v>86</c:v>
                </c:pt>
                <c:pt idx="4">
                  <c:v>64</c:v>
                </c:pt>
                <c:pt idx="5">
                  <c:v>48</c:v>
                </c:pt>
                <c:pt idx="6">
                  <c:v>47</c:v>
                </c:pt>
                <c:pt idx="7">
                  <c:v>101</c:v>
                </c:pt>
                <c:pt idx="8">
                  <c:v>165</c:v>
                </c:pt>
                <c:pt idx="9">
                  <c:v>160</c:v>
                </c:pt>
                <c:pt idx="10">
                  <c:v>158</c:v>
                </c:pt>
                <c:pt idx="11">
                  <c:v>128</c:v>
                </c:pt>
                <c:pt idx="12">
                  <c:v>88</c:v>
                </c:pt>
                <c:pt idx="13">
                  <c:v>85</c:v>
                </c:pt>
                <c:pt idx="14">
                  <c:v>20</c:v>
                </c:pt>
                <c:pt idx="15">
                  <c:v>27</c:v>
                </c:pt>
                <c:pt idx="16">
                  <c:v>28</c:v>
                </c:pt>
                <c:pt idx="17">
                  <c:v>30</c:v>
                </c:pt>
                <c:pt idx="18">
                  <c:v>12</c:v>
                </c:pt>
                <c:pt idx="19">
                  <c:v>19</c:v>
                </c:pt>
                <c:pt idx="20">
                  <c:v>24</c:v>
                </c:pt>
                <c:pt idx="21">
                  <c:v>26</c:v>
                </c:pt>
                <c:pt idx="22">
                  <c:v>9</c:v>
                </c:pt>
                <c:pt idx="23">
                  <c:v>14</c:v>
                </c:pt>
                <c:pt idx="24">
                  <c:v>20</c:v>
                </c:pt>
                <c:pt idx="25">
                  <c:v>23</c:v>
                </c:pt>
                <c:pt idx="26">
                  <c:v>6</c:v>
                </c:pt>
                <c:pt idx="27">
                  <c:v>10</c:v>
                </c:pt>
                <c:pt idx="28">
                  <c:v>19</c:v>
                </c:pt>
                <c:pt idx="29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05-4EA2-B149-2CA26F4FC5F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825012496"/>
        <c:axId val="825014992"/>
      </c:barChart>
      <c:catAx>
        <c:axId val="8250124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l-PL" b="1"/>
                  <a:t>Liczba</a:t>
                </a:r>
                <a:r>
                  <a:rPr lang="pl-PL" b="1" baseline="0"/>
                  <a:t> terminów w danym tygodniu - stan na dzień pobrania 8.00</a:t>
                </a:r>
                <a:endParaRPr lang="pl-PL" b="1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l-P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25014992"/>
        <c:crosses val="autoZero"/>
        <c:auto val="1"/>
        <c:lblAlgn val="ctr"/>
        <c:lblOffset val="100"/>
        <c:noMultiLvlLbl val="0"/>
      </c:catAx>
      <c:valAx>
        <c:axId val="82501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825012496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028734044817135"/>
          <c:y val="0.23812188909790083"/>
          <c:w val="0.23326067565303618"/>
          <c:h val="7.1353564948144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-60000"/>
    <a:lstStyle/>
    <a:p>
      <a:pPr>
        <a:defRPr/>
      </a:pPr>
      <a:endParaRPr lang="pl-PL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1E399F-884B-4333-A04E-7FC96F560EC6}" type="doc">
      <dgm:prSet loTypeId="urn:microsoft.com/office/officeart/2005/8/layout/hProcess1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77C7A8DF-EDCB-4B7C-9D15-0F94AD075511}">
      <dgm:prSet custT="1"/>
      <dgm:spPr/>
      <dgm:t>
        <a:bodyPr/>
        <a:lstStyle/>
        <a:p>
          <a:pPr rtl="0"/>
          <a:r>
            <a:rPr lang="pl-PL" sz="1400" b="1" dirty="0" smtClean="0"/>
            <a:t>Składanie ofert przez RARS</a:t>
          </a:r>
          <a:br>
            <a:rPr lang="pl-PL" sz="1400" b="1" dirty="0" smtClean="0"/>
          </a:br>
          <a:r>
            <a:rPr lang="pl-PL" sz="1400" b="1" dirty="0" smtClean="0"/>
            <a:t>(18.03)</a:t>
          </a:r>
          <a:endParaRPr lang="pl-PL" sz="1400" b="1" dirty="0"/>
        </a:p>
      </dgm:t>
    </dgm:pt>
    <dgm:pt modelId="{3FD651AE-BB8E-4F90-B52D-759951B476FE}" type="parTrans" cxnId="{3984BA66-3CEE-4871-B75C-EFE19934F5E2}">
      <dgm:prSet/>
      <dgm:spPr/>
      <dgm:t>
        <a:bodyPr/>
        <a:lstStyle/>
        <a:p>
          <a:endParaRPr lang="pl-PL"/>
        </a:p>
      </dgm:t>
    </dgm:pt>
    <dgm:pt modelId="{762B515F-99AA-4C47-B086-F5AEF1F1559D}" type="sibTrans" cxnId="{3984BA66-3CEE-4871-B75C-EFE19934F5E2}">
      <dgm:prSet/>
      <dgm:spPr/>
      <dgm:t>
        <a:bodyPr/>
        <a:lstStyle/>
        <a:p>
          <a:endParaRPr lang="pl-PL"/>
        </a:p>
      </dgm:t>
    </dgm:pt>
    <dgm:pt modelId="{A637C576-5FE7-4DAE-9D88-1C4B7FEB8B75}">
      <dgm:prSet custT="1"/>
      <dgm:spPr/>
      <dgm:t>
        <a:bodyPr/>
        <a:lstStyle/>
        <a:p>
          <a:pPr rtl="0"/>
          <a:r>
            <a:rPr lang="pl-PL" sz="1400" b="1" dirty="0" smtClean="0"/>
            <a:t>Przyjęcie ofert przez punkty</a:t>
          </a:r>
          <a:br>
            <a:rPr lang="pl-PL" sz="1400" b="1" dirty="0" smtClean="0"/>
          </a:br>
          <a:r>
            <a:rPr lang="pl-PL" sz="1400" b="1" dirty="0" smtClean="0"/>
            <a:t>(20.03, max. 22.03)</a:t>
          </a:r>
          <a:endParaRPr lang="pl-PL" sz="1400" b="1" dirty="0"/>
        </a:p>
      </dgm:t>
    </dgm:pt>
    <dgm:pt modelId="{9CC629D8-0A5D-4571-BA3B-42FA3EE3C381}" type="parTrans" cxnId="{EBDE8CFF-D5AB-4301-8DEF-E0CC4F42958C}">
      <dgm:prSet/>
      <dgm:spPr/>
      <dgm:t>
        <a:bodyPr/>
        <a:lstStyle/>
        <a:p>
          <a:endParaRPr lang="pl-PL"/>
        </a:p>
      </dgm:t>
    </dgm:pt>
    <dgm:pt modelId="{976F5AD6-ABB0-475D-8B42-4143A97BF257}" type="sibTrans" cxnId="{EBDE8CFF-D5AB-4301-8DEF-E0CC4F42958C}">
      <dgm:prSet/>
      <dgm:spPr/>
      <dgm:t>
        <a:bodyPr/>
        <a:lstStyle/>
        <a:p>
          <a:endParaRPr lang="pl-PL"/>
        </a:p>
      </dgm:t>
    </dgm:pt>
    <dgm:pt modelId="{0BFF0C3A-5B32-4F20-8595-0DB490C35A43}">
      <dgm:prSet custT="1"/>
      <dgm:spPr/>
      <dgm:t>
        <a:bodyPr/>
        <a:lstStyle/>
        <a:p>
          <a:pPr rtl="0"/>
          <a:r>
            <a:rPr lang="pl-PL" sz="1400" b="1" dirty="0" smtClean="0"/>
            <a:t>Wystawienie kalendarzy</a:t>
          </a:r>
          <a:br>
            <a:rPr lang="pl-PL" sz="1400" b="1" dirty="0" smtClean="0"/>
          </a:br>
          <a:r>
            <a:rPr lang="pl-PL" sz="1400" b="1" dirty="0" smtClean="0"/>
            <a:t>(22.03)</a:t>
          </a:r>
          <a:endParaRPr lang="pl-PL" sz="1400" b="1" dirty="0"/>
        </a:p>
      </dgm:t>
    </dgm:pt>
    <dgm:pt modelId="{4E2B168D-E0C0-4A91-9391-DD93653544B8}" type="parTrans" cxnId="{AB5C5F17-75D8-4F47-B060-D454A69FE363}">
      <dgm:prSet/>
      <dgm:spPr/>
      <dgm:t>
        <a:bodyPr/>
        <a:lstStyle/>
        <a:p>
          <a:endParaRPr lang="pl-PL"/>
        </a:p>
      </dgm:t>
    </dgm:pt>
    <dgm:pt modelId="{F536B4F0-B978-4A4F-B69A-446B7BB00F64}" type="sibTrans" cxnId="{AB5C5F17-75D8-4F47-B060-D454A69FE363}">
      <dgm:prSet/>
      <dgm:spPr/>
      <dgm:t>
        <a:bodyPr/>
        <a:lstStyle/>
        <a:p>
          <a:endParaRPr lang="pl-PL"/>
        </a:p>
      </dgm:t>
    </dgm:pt>
    <dgm:pt modelId="{A57504E0-4676-4FC4-AD4F-7271A893704A}">
      <dgm:prSet custT="1"/>
      <dgm:spPr/>
      <dgm:t>
        <a:bodyPr/>
        <a:lstStyle/>
        <a:p>
          <a:pPr rtl="0"/>
          <a:r>
            <a:rPr lang="pl-PL" sz="1400" b="1" dirty="0" smtClean="0"/>
            <a:t>Otwarcie zapisów przez infolinię</a:t>
          </a:r>
          <a:br>
            <a:rPr lang="pl-PL" sz="1400" b="1" dirty="0" smtClean="0"/>
          </a:br>
          <a:r>
            <a:rPr lang="pl-PL" sz="1400" b="1" dirty="0" smtClean="0"/>
            <a:t>(25.03)</a:t>
          </a:r>
          <a:endParaRPr lang="pl-PL" sz="1400" b="1" dirty="0"/>
        </a:p>
      </dgm:t>
    </dgm:pt>
    <dgm:pt modelId="{9CF432C6-0FC5-4941-9503-2DEF845CD87B}" type="parTrans" cxnId="{512799E3-B86E-4551-A293-67C56CF5C44E}">
      <dgm:prSet/>
      <dgm:spPr/>
      <dgm:t>
        <a:bodyPr/>
        <a:lstStyle/>
        <a:p>
          <a:endParaRPr lang="pl-PL"/>
        </a:p>
      </dgm:t>
    </dgm:pt>
    <dgm:pt modelId="{87F350F3-C8C0-4059-A1B5-AD4F791042D4}" type="sibTrans" cxnId="{512799E3-B86E-4551-A293-67C56CF5C44E}">
      <dgm:prSet/>
      <dgm:spPr/>
      <dgm:t>
        <a:bodyPr/>
        <a:lstStyle/>
        <a:p>
          <a:endParaRPr lang="pl-PL"/>
        </a:p>
      </dgm:t>
    </dgm:pt>
    <dgm:pt modelId="{35D6AA61-47BC-4C82-A544-5BB1CDCC81F1}">
      <dgm:prSet custT="1"/>
      <dgm:spPr/>
      <dgm:t>
        <a:bodyPr/>
        <a:lstStyle/>
        <a:p>
          <a:pPr rtl="0"/>
          <a:r>
            <a:rPr lang="pl-PL" sz="1400" b="1" dirty="0" smtClean="0"/>
            <a:t>Wpisanie pacjentów do kalendarzy</a:t>
          </a:r>
          <a:br>
            <a:rPr lang="pl-PL" sz="1400" b="1" dirty="0" smtClean="0"/>
          </a:br>
          <a:r>
            <a:rPr lang="pl-PL" sz="1400" b="1" dirty="0" smtClean="0"/>
            <a:t>(23-24.03)</a:t>
          </a:r>
          <a:endParaRPr lang="pl-PL" sz="1400" b="1" dirty="0"/>
        </a:p>
      </dgm:t>
    </dgm:pt>
    <dgm:pt modelId="{EF143EA9-53EF-4770-8EC2-1A72A864A34E}" type="parTrans" cxnId="{124B0E14-D798-4A35-B80D-39ED37ABD550}">
      <dgm:prSet/>
      <dgm:spPr/>
      <dgm:t>
        <a:bodyPr/>
        <a:lstStyle/>
        <a:p>
          <a:endParaRPr lang="pl-PL"/>
        </a:p>
      </dgm:t>
    </dgm:pt>
    <dgm:pt modelId="{4CEA938C-B031-4C3E-B7A9-CD4B0DA4D74F}" type="sibTrans" cxnId="{124B0E14-D798-4A35-B80D-39ED37ABD550}">
      <dgm:prSet/>
      <dgm:spPr/>
      <dgm:t>
        <a:bodyPr/>
        <a:lstStyle/>
        <a:p>
          <a:endParaRPr lang="pl-PL"/>
        </a:p>
      </dgm:t>
    </dgm:pt>
    <dgm:pt modelId="{1E138149-77F6-4442-95CA-2D5915B7F580}" type="pres">
      <dgm:prSet presAssocID="{211E399F-884B-4333-A04E-7FC96F560E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64DE2AE-3454-4A83-935C-61B9ACC0A6F3}" type="pres">
      <dgm:prSet presAssocID="{211E399F-884B-4333-A04E-7FC96F560EC6}" presName="arrow" presStyleLbl="bgShp" presStyleIdx="0" presStyleCnt="1"/>
      <dgm:spPr/>
    </dgm:pt>
    <dgm:pt modelId="{E2AB9F19-1163-4278-B6B9-1DB2A2AE3421}" type="pres">
      <dgm:prSet presAssocID="{211E399F-884B-4333-A04E-7FC96F560EC6}" presName="points" presStyleCnt="0"/>
      <dgm:spPr/>
    </dgm:pt>
    <dgm:pt modelId="{1EB45250-C7EE-42ED-9D51-0470AA51C677}" type="pres">
      <dgm:prSet presAssocID="{77C7A8DF-EDCB-4B7C-9D15-0F94AD075511}" presName="compositeA" presStyleCnt="0"/>
      <dgm:spPr/>
    </dgm:pt>
    <dgm:pt modelId="{9460B757-F957-4FC9-A0F5-93BFFFB1A866}" type="pres">
      <dgm:prSet presAssocID="{77C7A8DF-EDCB-4B7C-9D15-0F94AD075511}" presName="textA" presStyleLbl="revTx" presStyleIdx="0" presStyleCnt="5" custScaleX="998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A14935C-EE95-46CD-8470-6897DE7E2EEB}" type="pres">
      <dgm:prSet presAssocID="{77C7A8DF-EDCB-4B7C-9D15-0F94AD075511}" presName="circleA" presStyleLbl="node1" presStyleIdx="0" presStyleCnt="5"/>
      <dgm:spPr/>
    </dgm:pt>
    <dgm:pt modelId="{355EA8BC-233F-4F76-BA28-8959BD9852F5}" type="pres">
      <dgm:prSet presAssocID="{77C7A8DF-EDCB-4B7C-9D15-0F94AD075511}" presName="spaceA" presStyleCnt="0"/>
      <dgm:spPr/>
    </dgm:pt>
    <dgm:pt modelId="{E439D2AE-38D0-4B83-9E32-CA6F4093CFB5}" type="pres">
      <dgm:prSet presAssocID="{762B515F-99AA-4C47-B086-F5AEF1F1559D}" presName="space" presStyleCnt="0"/>
      <dgm:spPr/>
    </dgm:pt>
    <dgm:pt modelId="{0A80E1D4-1D11-41CB-907F-29FC9D33EF63}" type="pres">
      <dgm:prSet presAssocID="{A637C576-5FE7-4DAE-9D88-1C4B7FEB8B75}" presName="compositeB" presStyleCnt="0"/>
      <dgm:spPr/>
    </dgm:pt>
    <dgm:pt modelId="{A9D14D53-C492-4718-AA66-E411BCF305AF}" type="pres">
      <dgm:prSet presAssocID="{A637C576-5FE7-4DAE-9D88-1C4B7FEB8B75}" presName="textB" presStyleLbl="revTx" presStyleIdx="1" presStyleCnt="5" custScaleX="998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A664A1B-EF27-49C4-9D13-FDA58FF7C311}" type="pres">
      <dgm:prSet presAssocID="{A637C576-5FE7-4DAE-9D88-1C4B7FEB8B75}" presName="circleB" presStyleLbl="node1" presStyleIdx="1" presStyleCnt="5"/>
      <dgm:spPr/>
    </dgm:pt>
    <dgm:pt modelId="{52C93D7B-031F-4E4E-8A0A-1ECE4F7F49F6}" type="pres">
      <dgm:prSet presAssocID="{A637C576-5FE7-4DAE-9D88-1C4B7FEB8B75}" presName="spaceB" presStyleCnt="0"/>
      <dgm:spPr/>
    </dgm:pt>
    <dgm:pt modelId="{51BDB816-351A-45E3-B5B9-CB4FE881C10E}" type="pres">
      <dgm:prSet presAssocID="{976F5AD6-ABB0-475D-8B42-4143A97BF257}" presName="space" presStyleCnt="0"/>
      <dgm:spPr/>
    </dgm:pt>
    <dgm:pt modelId="{5ADCA4D8-7A19-4A12-BAFB-F6E2ACDB83B3}" type="pres">
      <dgm:prSet presAssocID="{0BFF0C3A-5B32-4F20-8595-0DB490C35A43}" presName="compositeA" presStyleCnt="0"/>
      <dgm:spPr/>
    </dgm:pt>
    <dgm:pt modelId="{85DC6840-87D3-4DE3-BFEB-A42FFB05E9F3}" type="pres">
      <dgm:prSet presAssocID="{0BFF0C3A-5B32-4F20-8595-0DB490C35A43}" presName="textA" presStyleLbl="revTx" presStyleIdx="2" presStyleCnt="5" custScaleX="998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83459F6-BEBA-468D-B4B6-77EE893A04FC}" type="pres">
      <dgm:prSet presAssocID="{0BFF0C3A-5B32-4F20-8595-0DB490C35A43}" presName="circleA" presStyleLbl="node1" presStyleIdx="2" presStyleCnt="5"/>
      <dgm:spPr/>
    </dgm:pt>
    <dgm:pt modelId="{6ABB49A0-0378-419A-8923-9F037F7ECFDB}" type="pres">
      <dgm:prSet presAssocID="{0BFF0C3A-5B32-4F20-8595-0DB490C35A43}" presName="spaceA" presStyleCnt="0"/>
      <dgm:spPr/>
    </dgm:pt>
    <dgm:pt modelId="{329E9BF3-4249-4471-9FD8-E0297A6B3BC5}" type="pres">
      <dgm:prSet presAssocID="{F536B4F0-B978-4A4F-B69A-446B7BB00F64}" presName="space" presStyleCnt="0"/>
      <dgm:spPr/>
    </dgm:pt>
    <dgm:pt modelId="{2E707D29-5530-4CC7-8B3A-4CAB7BEDB61D}" type="pres">
      <dgm:prSet presAssocID="{35D6AA61-47BC-4C82-A544-5BB1CDCC81F1}" presName="compositeB" presStyleCnt="0"/>
      <dgm:spPr/>
    </dgm:pt>
    <dgm:pt modelId="{A5159A00-8ACB-4A4C-8A54-BA261BED448B}" type="pres">
      <dgm:prSet presAssocID="{35D6AA61-47BC-4C82-A544-5BB1CDCC81F1}" presName="textB" presStyleLbl="revTx" presStyleIdx="3" presStyleCnt="5" custScaleX="998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492614A-B221-4549-97B7-BE6014222EB7}" type="pres">
      <dgm:prSet presAssocID="{35D6AA61-47BC-4C82-A544-5BB1CDCC81F1}" presName="circleB" presStyleLbl="node1" presStyleIdx="3" presStyleCnt="5"/>
      <dgm:spPr/>
    </dgm:pt>
    <dgm:pt modelId="{9960617A-CC71-44EF-89E2-FD50DA4D365B}" type="pres">
      <dgm:prSet presAssocID="{35D6AA61-47BC-4C82-A544-5BB1CDCC81F1}" presName="spaceB" presStyleCnt="0"/>
      <dgm:spPr/>
    </dgm:pt>
    <dgm:pt modelId="{55947ED1-A2EC-4B21-AD4F-D4D11D2D4869}" type="pres">
      <dgm:prSet presAssocID="{4CEA938C-B031-4C3E-B7A9-CD4B0DA4D74F}" presName="space" presStyleCnt="0"/>
      <dgm:spPr/>
    </dgm:pt>
    <dgm:pt modelId="{E8C4C5E5-D90E-4C7E-AF3F-21A0E1A32876}" type="pres">
      <dgm:prSet presAssocID="{A57504E0-4676-4FC4-AD4F-7271A893704A}" presName="compositeA" presStyleCnt="0"/>
      <dgm:spPr/>
    </dgm:pt>
    <dgm:pt modelId="{C74F8B44-5D93-4D31-A8BB-EBC94D00B577}" type="pres">
      <dgm:prSet presAssocID="{A57504E0-4676-4FC4-AD4F-7271A893704A}" presName="textA" presStyleLbl="revTx" presStyleIdx="4" presStyleCnt="5" custScaleX="9988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992F57D-7198-4E6F-BFA4-64EBF92991BA}" type="pres">
      <dgm:prSet presAssocID="{A57504E0-4676-4FC4-AD4F-7271A893704A}" presName="circleA" presStyleLbl="node1" presStyleIdx="4" presStyleCnt="5"/>
      <dgm:spPr/>
    </dgm:pt>
    <dgm:pt modelId="{A5DFAE51-FD7D-43D9-9ECA-CF5B76834D1C}" type="pres">
      <dgm:prSet presAssocID="{A57504E0-4676-4FC4-AD4F-7271A893704A}" presName="spaceA" presStyleCnt="0"/>
      <dgm:spPr/>
    </dgm:pt>
  </dgm:ptLst>
  <dgm:cxnLst>
    <dgm:cxn modelId="{6F4BB8E2-DC33-4B73-8A92-AD60842E9141}" type="presOf" srcId="{35D6AA61-47BC-4C82-A544-5BB1CDCC81F1}" destId="{A5159A00-8ACB-4A4C-8A54-BA261BED448B}" srcOrd="0" destOrd="0" presId="urn:microsoft.com/office/officeart/2005/8/layout/hProcess11"/>
    <dgm:cxn modelId="{28EE4FB7-B888-44BA-A27B-8BCD0F679F4F}" type="presOf" srcId="{211E399F-884B-4333-A04E-7FC96F560EC6}" destId="{1E138149-77F6-4442-95CA-2D5915B7F580}" srcOrd="0" destOrd="0" presId="urn:microsoft.com/office/officeart/2005/8/layout/hProcess11"/>
    <dgm:cxn modelId="{EBDE8CFF-D5AB-4301-8DEF-E0CC4F42958C}" srcId="{211E399F-884B-4333-A04E-7FC96F560EC6}" destId="{A637C576-5FE7-4DAE-9D88-1C4B7FEB8B75}" srcOrd="1" destOrd="0" parTransId="{9CC629D8-0A5D-4571-BA3B-42FA3EE3C381}" sibTransId="{976F5AD6-ABB0-475D-8B42-4143A97BF257}"/>
    <dgm:cxn modelId="{68C227ED-35F2-41A1-8D25-028062D5DBFE}" type="presOf" srcId="{A57504E0-4676-4FC4-AD4F-7271A893704A}" destId="{C74F8B44-5D93-4D31-A8BB-EBC94D00B577}" srcOrd="0" destOrd="0" presId="urn:microsoft.com/office/officeart/2005/8/layout/hProcess11"/>
    <dgm:cxn modelId="{3984BA66-3CEE-4871-B75C-EFE19934F5E2}" srcId="{211E399F-884B-4333-A04E-7FC96F560EC6}" destId="{77C7A8DF-EDCB-4B7C-9D15-0F94AD075511}" srcOrd="0" destOrd="0" parTransId="{3FD651AE-BB8E-4F90-B52D-759951B476FE}" sibTransId="{762B515F-99AA-4C47-B086-F5AEF1F1559D}"/>
    <dgm:cxn modelId="{124B0E14-D798-4A35-B80D-39ED37ABD550}" srcId="{211E399F-884B-4333-A04E-7FC96F560EC6}" destId="{35D6AA61-47BC-4C82-A544-5BB1CDCC81F1}" srcOrd="3" destOrd="0" parTransId="{EF143EA9-53EF-4770-8EC2-1A72A864A34E}" sibTransId="{4CEA938C-B031-4C3E-B7A9-CD4B0DA4D74F}"/>
    <dgm:cxn modelId="{AEB6BDF9-0EDC-4B90-A7C2-1978AEFB536A}" type="presOf" srcId="{77C7A8DF-EDCB-4B7C-9D15-0F94AD075511}" destId="{9460B757-F957-4FC9-A0F5-93BFFFB1A866}" srcOrd="0" destOrd="0" presId="urn:microsoft.com/office/officeart/2005/8/layout/hProcess11"/>
    <dgm:cxn modelId="{201FA20B-EA7D-4B13-9832-B0F9991DBC5F}" type="presOf" srcId="{A637C576-5FE7-4DAE-9D88-1C4B7FEB8B75}" destId="{A9D14D53-C492-4718-AA66-E411BCF305AF}" srcOrd="0" destOrd="0" presId="urn:microsoft.com/office/officeart/2005/8/layout/hProcess11"/>
    <dgm:cxn modelId="{512799E3-B86E-4551-A293-67C56CF5C44E}" srcId="{211E399F-884B-4333-A04E-7FC96F560EC6}" destId="{A57504E0-4676-4FC4-AD4F-7271A893704A}" srcOrd="4" destOrd="0" parTransId="{9CF432C6-0FC5-4941-9503-2DEF845CD87B}" sibTransId="{87F350F3-C8C0-4059-A1B5-AD4F791042D4}"/>
    <dgm:cxn modelId="{EC291C5E-58A3-47B7-95FD-420D2B1C21B4}" type="presOf" srcId="{0BFF0C3A-5B32-4F20-8595-0DB490C35A43}" destId="{85DC6840-87D3-4DE3-BFEB-A42FFB05E9F3}" srcOrd="0" destOrd="0" presId="urn:microsoft.com/office/officeart/2005/8/layout/hProcess11"/>
    <dgm:cxn modelId="{AB5C5F17-75D8-4F47-B060-D454A69FE363}" srcId="{211E399F-884B-4333-A04E-7FC96F560EC6}" destId="{0BFF0C3A-5B32-4F20-8595-0DB490C35A43}" srcOrd="2" destOrd="0" parTransId="{4E2B168D-E0C0-4A91-9391-DD93653544B8}" sibTransId="{F536B4F0-B978-4A4F-B69A-446B7BB00F64}"/>
    <dgm:cxn modelId="{E9EC3CCD-9427-45A1-AFFF-214AB056D75A}" type="presParOf" srcId="{1E138149-77F6-4442-95CA-2D5915B7F580}" destId="{F64DE2AE-3454-4A83-935C-61B9ACC0A6F3}" srcOrd="0" destOrd="0" presId="urn:microsoft.com/office/officeart/2005/8/layout/hProcess11"/>
    <dgm:cxn modelId="{B784DBC4-4BED-4336-AF90-3AD7A26E3871}" type="presParOf" srcId="{1E138149-77F6-4442-95CA-2D5915B7F580}" destId="{E2AB9F19-1163-4278-B6B9-1DB2A2AE3421}" srcOrd="1" destOrd="0" presId="urn:microsoft.com/office/officeart/2005/8/layout/hProcess11"/>
    <dgm:cxn modelId="{05EEA339-8EE3-454E-94C4-E67FC9007C05}" type="presParOf" srcId="{E2AB9F19-1163-4278-B6B9-1DB2A2AE3421}" destId="{1EB45250-C7EE-42ED-9D51-0470AA51C677}" srcOrd="0" destOrd="0" presId="urn:microsoft.com/office/officeart/2005/8/layout/hProcess11"/>
    <dgm:cxn modelId="{726F545B-E9F0-4FA4-B605-3D3601845956}" type="presParOf" srcId="{1EB45250-C7EE-42ED-9D51-0470AA51C677}" destId="{9460B757-F957-4FC9-A0F5-93BFFFB1A866}" srcOrd="0" destOrd="0" presId="urn:microsoft.com/office/officeart/2005/8/layout/hProcess11"/>
    <dgm:cxn modelId="{2400CC48-C306-4B82-A3A3-447BD18003BD}" type="presParOf" srcId="{1EB45250-C7EE-42ED-9D51-0470AA51C677}" destId="{0A14935C-EE95-46CD-8470-6897DE7E2EEB}" srcOrd="1" destOrd="0" presId="urn:microsoft.com/office/officeart/2005/8/layout/hProcess11"/>
    <dgm:cxn modelId="{FD95C8F2-93F2-4603-B0A1-EB9F6CDFA7DC}" type="presParOf" srcId="{1EB45250-C7EE-42ED-9D51-0470AA51C677}" destId="{355EA8BC-233F-4F76-BA28-8959BD9852F5}" srcOrd="2" destOrd="0" presId="urn:microsoft.com/office/officeart/2005/8/layout/hProcess11"/>
    <dgm:cxn modelId="{47ED61C2-AB19-4672-955E-E7C2580D45D1}" type="presParOf" srcId="{E2AB9F19-1163-4278-B6B9-1DB2A2AE3421}" destId="{E439D2AE-38D0-4B83-9E32-CA6F4093CFB5}" srcOrd="1" destOrd="0" presId="urn:microsoft.com/office/officeart/2005/8/layout/hProcess11"/>
    <dgm:cxn modelId="{5FAF9053-63AC-4DAD-B3DA-B2055FAB3A90}" type="presParOf" srcId="{E2AB9F19-1163-4278-B6B9-1DB2A2AE3421}" destId="{0A80E1D4-1D11-41CB-907F-29FC9D33EF63}" srcOrd="2" destOrd="0" presId="urn:microsoft.com/office/officeart/2005/8/layout/hProcess11"/>
    <dgm:cxn modelId="{665C5762-4103-4373-8733-10532FD04DA4}" type="presParOf" srcId="{0A80E1D4-1D11-41CB-907F-29FC9D33EF63}" destId="{A9D14D53-C492-4718-AA66-E411BCF305AF}" srcOrd="0" destOrd="0" presId="urn:microsoft.com/office/officeart/2005/8/layout/hProcess11"/>
    <dgm:cxn modelId="{100DD84C-B1D6-4D7E-81F8-4433A14DB636}" type="presParOf" srcId="{0A80E1D4-1D11-41CB-907F-29FC9D33EF63}" destId="{2A664A1B-EF27-49C4-9D13-FDA58FF7C311}" srcOrd="1" destOrd="0" presId="urn:microsoft.com/office/officeart/2005/8/layout/hProcess11"/>
    <dgm:cxn modelId="{B57EDB2F-40E5-423A-A91C-22E6C0DB6123}" type="presParOf" srcId="{0A80E1D4-1D11-41CB-907F-29FC9D33EF63}" destId="{52C93D7B-031F-4E4E-8A0A-1ECE4F7F49F6}" srcOrd="2" destOrd="0" presId="urn:microsoft.com/office/officeart/2005/8/layout/hProcess11"/>
    <dgm:cxn modelId="{7A5D3577-8A89-48FF-BB0E-20875D018CE3}" type="presParOf" srcId="{E2AB9F19-1163-4278-B6B9-1DB2A2AE3421}" destId="{51BDB816-351A-45E3-B5B9-CB4FE881C10E}" srcOrd="3" destOrd="0" presId="urn:microsoft.com/office/officeart/2005/8/layout/hProcess11"/>
    <dgm:cxn modelId="{B9195374-3BB2-401B-B629-C2270C75D1E1}" type="presParOf" srcId="{E2AB9F19-1163-4278-B6B9-1DB2A2AE3421}" destId="{5ADCA4D8-7A19-4A12-BAFB-F6E2ACDB83B3}" srcOrd="4" destOrd="0" presId="urn:microsoft.com/office/officeart/2005/8/layout/hProcess11"/>
    <dgm:cxn modelId="{DB858C0D-E023-4D7D-A131-A08082FA8899}" type="presParOf" srcId="{5ADCA4D8-7A19-4A12-BAFB-F6E2ACDB83B3}" destId="{85DC6840-87D3-4DE3-BFEB-A42FFB05E9F3}" srcOrd="0" destOrd="0" presId="urn:microsoft.com/office/officeart/2005/8/layout/hProcess11"/>
    <dgm:cxn modelId="{45C0B560-61FC-4BDA-83A6-9EEAF9BB75F8}" type="presParOf" srcId="{5ADCA4D8-7A19-4A12-BAFB-F6E2ACDB83B3}" destId="{783459F6-BEBA-468D-B4B6-77EE893A04FC}" srcOrd="1" destOrd="0" presId="urn:microsoft.com/office/officeart/2005/8/layout/hProcess11"/>
    <dgm:cxn modelId="{E9B39C80-BD8C-48E4-84F5-49AECBD9009C}" type="presParOf" srcId="{5ADCA4D8-7A19-4A12-BAFB-F6E2ACDB83B3}" destId="{6ABB49A0-0378-419A-8923-9F037F7ECFDB}" srcOrd="2" destOrd="0" presId="urn:microsoft.com/office/officeart/2005/8/layout/hProcess11"/>
    <dgm:cxn modelId="{E7469190-3BD9-4882-8E82-9BAFD36426BA}" type="presParOf" srcId="{E2AB9F19-1163-4278-B6B9-1DB2A2AE3421}" destId="{329E9BF3-4249-4471-9FD8-E0297A6B3BC5}" srcOrd="5" destOrd="0" presId="urn:microsoft.com/office/officeart/2005/8/layout/hProcess11"/>
    <dgm:cxn modelId="{D53667A7-BE79-48D1-B1AB-03D0F39D3742}" type="presParOf" srcId="{E2AB9F19-1163-4278-B6B9-1DB2A2AE3421}" destId="{2E707D29-5530-4CC7-8B3A-4CAB7BEDB61D}" srcOrd="6" destOrd="0" presId="urn:microsoft.com/office/officeart/2005/8/layout/hProcess11"/>
    <dgm:cxn modelId="{88C50635-0CC8-4B7C-BFAD-B5ECF8D48AB8}" type="presParOf" srcId="{2E707D29-5530-4CC7-8B3A-4CAB7BEDB61D}" destId="{A5159A00-8ACB-4A4C-8A54-BA261BED448B}" srcOrd="0" destOrd="0" presId="urn:microsoft.com/office/officeart/2005/8/layout/hProcess11"/>
    <dgm:cxn modelId="{A53581F7-C3D1-471A-8ED1-8686B95B91BD}" type="presParOf" srcId="{2E707D29-5530-4CC7-8B3A-4CAB7BEDB61D}" destId="{8492614A-B221-4549-97B7-BE6014222EB7}" srcOrd="1" destOrd="0" presId="urn:microsoft.com/office/officeart/2005/8/layout/hProcess11"/>
    <dgm:cxn modelId="{7A74DAAD-4A4E-415F-90E9-E3C83C1E0463}" type="presParOf" srcId="{2E707D29-5530-4CC7-8B3A-4CAB7BEDB61D}" destId="{9960617A-CC71-44EF-89E2-FD50DA4D365B}" srcOrd="2" destOrd="0" presId="urn:microsoft.com/office/officeart/2005/8/layout/hProcess11"/>
    <dgm:cxn modelId="{0895E593-A70A-48BF-AF34-94FB9EA90911}" type="presParOf" srcId="{E2AB9F19-1163-4278-B6B9-1DB2A2AE3421}" destId="{55947ED1-A2EC-4B21-AD4F-D4D11D2D4869}" srcOrd="7" destOrd="0" presId="urn:microsoft.com/office/officeart/2005/8/layout/hProcess11"/>
    <dgm:cxn modelId="{07025078-28CF-48C4-AC38-C0420C81CAD5}" type="presParOf" srcId="{E2AB9F19-1163-4278-B6B9-1DB2A2AE3421}" destId="{E8C4C5E5-D90E-4C7E-AF3F-21A0E1A32876}" srcOrd="8" destOrd="0" presId="urn:microsoft.com/office/officeart/2005/8/layout/hProcess11"/>
    <dgm:cxn modelId="{FE556FED-0AA4-4D0F-8A85-A323AB4AA730}" type="presParOf" srcId="{E8C4C5E5-D90E-4C7E-AF3F-21A0E1A32876}" destId="{C74F8B44-5D93-4D31-A8BB-EBC94D00B577}" srcOrd="0" destOrd="0" presId="urn:microsoft.com/office/officeart/2005/8/layout/hProcess11"/>
    <dgm:cxn modelId="{076D6368-2A0F-48B6-ACDE-6CBC1909EF88}" type="presParOf" srcId="{E8C4C5E5-D90E-4C7E-AF3F-21A0E1A32876}" destId="{F992F57D-7198-4E6F-BFA4-64EBF92991BA}" srcOrd="1" destOrd="0" presId="urn:microsoft.com/office/officeart/2005/8/layout/hProcess11"/>
    <dgm:cxn modelId="{B6C048E2-CA7A-4B0E-A1AB-ABEA9C66FF84}" type="presParOf" srcId="{E8C4C5E5-D90E-4C7E-AF3F-21A0E1A32876}" destId="{A5DFAE51-FD7D-43D9-9ECA-CF5B76834D1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4DE2AE-3454-4A83-935C-61B9ACC0A6F3}">
      <dsp:nvSpPr>
        <dsp:cNvPr id="0" name=""/>
        <dsp:cNvSpPr/>
      </dsp:nvSpPr>
      <dsp:spPr>
        <a:xfrm>
          <a:off x="0" y="475252"/>
          <a:ext cx="8337135" cy="633670"/>
        </a:xfrm>
        <a:prstGeom prst="notched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60B757-F957-4FC9-A0F5-93BFFFB1A866}">
      <dsp:nvSpPr>
        <dsp:cNvPr id="0" name=""/>
        <dsp:cNvSpPr/>
      </dsp:nvSpPr>
      <dsp:spPr>
        <a:xfrm>
          <a:off x="4148" y="0"/>
          <a:ext cx="1439996" cy="63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Składanie ofert przez RARS</a:t>
          </a:r>
          <a:br>
            <a:rPr lang="pl-PL" sz="1400" b="1" kern="1200" dirty="0" smtClean="0"/>
          </a:br>
          <a:r>
            <a:rPr lang="pl-PL" sz="1400" b="1" kern="1200" dirty="0" smtClean="0"/>
            <a:t>(18.03)</a:t>
          </a:r>
          <a:endParaRPr lang="pl-PL" sz="1400" b="1" kern="1200" dirty="0"/>
        </a:p>
      </dsp:txBody>
      <dsp:txXfrm>
        <a:off x="4148" y="0"/>
        <a:ext cx="1439996" cy="633670"/>
      </dsp:txXfrm>
    </dsp:sp>
    <dsp:sp modelId="{0A14935C-EE95-46CD-8470-6897DE7E2EEB}">
      <dsp:nvSpPr>
        <dsp:cNvPr id="0" name=""/>
        <dsp:cNvSpPr/>
      </dsp:nvSpPr>
      <dsp:spPr>
        <a:xfrm>
          <a:off x="644937" y="712879"/>
          <a:ext cx="158417" cy="15841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D14D53-C492-4718-AA66-E411BCF305AF}">
      <dsp:nvSpPr>
        <dsp:cNvPr id="0" name=""/>
        <dsp:cNvSpPr/>
      </dsp:nvSpPr>
      <dsp:spPr>
        <a:xfrm>
          <a:off x="1517930" y="950505"/>
          <a:ext cx="1439996" cy="63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Przyjęcie ofert przez punkty</a:t>
          </a:r>
          <a:br>
            <a:rPr lang="pl-PL" sz="1400" b="1" kern="1200" dirty="0" smtClean="0"/>
          </a:br>
          <a:r>
            <a:rPr lang="pl-PL" sz="1400" b="1" kern="1200" dirty="0" smtClean="0"/>
            <a:t>(20.03, max. 22.03)</a:t>
          </a:r>
          <a:endParaRPr lang="pl-PL" sz="1400" b="1" kern="1200" dirty="0"/>
        </a:p>
      </dsp:txBody>
      <dsp:txXfrm>
        <a:off x="1517930" y="950505"/>
        <a:ext cx="1439996" cy="633670"/>
      </dsp:txXfrm>
    </dsp:sp>
    <dsp:sp modelId="{2A664A1B-EF27-49C4-9D13-FDA58FF7C311}">
      <dsp:nvSpPr>
        <dsp:cNvPr id="0" name=""/>
        <dsp:cNvSpPr/>
      </dsp:nvSpPr>
      <dsp:spPr>
        <a:xfrm>
          <a:off x="2158719" y="712879"/>
          <a:ext cx="158417" cy="158417"/>
        </a:xfrm>
        <a:prstGeom prst="ellipse">
          <a:avLst/>
        </a:prstGeom>
        <a:solidFill>
          <a:schemeClr val="accent5">
            <a:hueOff val="-300613"/>
            <a:satOff val="-10593"/>
            <a:lumOff val="176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DC6840-87D3-4DE3-BFEB-A42FFB05E9F3}">
      <dsp:nvSpPr>
        <dsp:cNvPr id="0" name=""/>
        <dsp:cNvSpPr/>
      </dsp:nvSpPr>
      <dsp:spPr>
        <a:xfrm>
          <a:off x="3031712" y="0"/>
          <a:ext cx="1439996" cy="63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Wystawienie kalendarzy</a:t>
          </a:r>
          <a:br>
            <a:rPr lang="pl-PL" sz="1400" b="1" kern="1200" dirty="0" smtClean="0"/>
          </a:br>
          <a:r>
            <a:rPr lang="pl-PL" sz="1400" b="1" kern="1200" dirty="0" smtClean="0"/>
            <a:t>(22.03)</a:t>
          </a:r>
          <a:endParaRPr lang="pl-PL" sz="1400" b="1" kern="1200" dirty="0"/>
        </a:p>
      </dsp:txBody>
      <dsp:txXfrm>
        <a:off x="3031712" y="0"/>
        <a:ext cx="1439996" cy="633670"/>
      </dsp:txXfrm>
    </dsp:sp>
    <dsp:sp modelId="{783459F6-BEBA-468D-B4B6-77EE893A04FC}">
      <dsp:nvSpPr>
        <dsp:cNvPr id="0" name=""/>
        <dsp:cNvSpPr/>
      </dsp:nvSpPr>
      <dsp:spPr>
        <a:xfrm>
          <a:off x="3672501" y="712879"/>
          <a:ext cx="158417" cy="158417"/>
        </a:xfrm>
        <a:prstGeom prst="ellipse">
          <a:avLst/>
        </a:prstGeom>
        <a:solidFill>
          <a:schemeClr val="accent5">
            <a:hueOff val="-601226"/>
            <a:satOff val="-21186"/>
            <a:lumOff val="3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159A00-8ACB-4A4C-8A54-BA261BED448B}">
      <dsp:nvSpPr>
        <dsp:cNvPr id="0" name=""/>
        <dsp:cNvSpPr/>
      </dsp:nvSpPr>
      <dsp:spPr>
        <a:xfrm>
          <a:off x="4545494" y="950505"/>
          <a:ext cx="1439996" cy="63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Wpisanie pacjentów do kalendarzy</a:t>
          </a:r>
          <a:br>
            <a:rPr lang="pl-PL" sz="1400" b="1" kern="1200" dirty="0" smtClean="0"/>
          </a:br>
          <a:r>
            <a:rPr lang="pl-PL" sz="1400" b="1" kern="1200" dirty="0" smtClean="0"/>
            <a:t>(23-24.03)</a:t>
          </a:r>
          <a:endParaRPr lang="pl-PL" sz="1400" b="1" kern="1200" dirty="0"/>
        </a:p>
      </dsp:txBody>
      <dsp:txXfrm>
        <a:off x="4545494" y="950505"/>
        <a:ext cx="1439996" cy="633670"/>
      </dsp:txXfrm>
    </dsp:sp>
    <dsp:sp modelId="{8492614A-B221-4549-97B7-BE6014222EB7}">
      <dsp:nvSpPr>
        <dsp:cNvPr id="0" name=""/>
        <dsp:cNvSpPr/>
      </dsp:nvSpPr>
      <dsp:spPr>
        <a:xfrm>
          <a:off x="5186284" y="712879"/>
          <a:ext cx="158417" cy="158417"/>
        </a:xfrm>
        <a:prstGeom prst="ellipse">
          <a:avLst/>
        </a:prstGeom>
        <a:solidFill>
          <a:schemeClr val="accent5">
            <a:hueOff val="-901839"/>
            <a:satOff val="-31779"/>
            <a:lumOff val="52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4F8B44-5D93-4D31-A8BB-EBC94D00B577}">
      <dsp:nvSpPr>
        <dsp:cNvPr id="0" name=""/>
        <dsp:cNvSpPr/>
      </dsp:nvSpPr>
      <dsp:spPr>
        <a:xfrm>
          <a:off x="6059277" y="0"/>
          <a:ext cx="1439996" cy="633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/>
            <a:t>Otwarcie zapisów przez infolinię</a:t>
          </a:r>
          <a:br>
            <a:rPr lang="pl-PL" sz="1400" b="1" kern="1200" dirty="0" smtClean="0"/>
          </a:br>
          <a:r>
            <a:rPr lang="pl-PL" sz="1400" b="1" kern="1200" dirty="0" smtClean="0"/>
            <a:t>(25.03)</a:t>
          </a:r>
          <a:endParaRPr lang="pl-PL" sz="1400" b="1" kern="1200" dirty="0"/>
        </a:p>
      </dsp:txBody>
      <dsp:txXfrm>
        <a:off x="6059277" y="0"/>
        <a:ext cx="1439996" cy="633670"/>
      </dsp:txXfrm>
    </dsp:sp>
    <dsp:sp modelId="{F992F57D-7198-4E6F-BFA4-64EBF92991BA}">
      <dsp:nvSpPr>
        <dsp:cNvPr id="0" name=""/>
        <dsp:cNvSpPr/>
      </dsp:nvSpPr>
      <dsp:spPr>
        <a:xfrm>
          <a:off x="6700066" y="712879"/>
          <a:ext cx="158417" cy="158417"/>
        </a:xfrm>
        <a:prstGeom prst="ellipse">
          <a:avLst/>
        </a:prstGeom>
        <a:solidFill>
          <a:schemeClr val="accent5">
            <a:hueOff val="-1202452"/>
            <a:satOff val="-42372"/>
            <a:lumOff val="70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4112B-916B-4368-AD89-28394B7D730A}" type="datetimeFigureOut">
              <a:rPr lang="pl-PL" smtClean="0"/>
              <a:t>19.03.2021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3C998-1968-4840-97DA-F95ECF21FA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9097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3E914-C7D7-47BC-86EA-B7C9060EC4C3}" type="datetimeFigureOut">
              <a:rPr lang="pl-PL" smtClean="0"/>
              <a:t>19.03.2021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ED509-89E7-45BA-A5B4-82352F405D1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3917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3568" y="1602666"/>
            <a:ext cx="7772400" cy="1470025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7890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3135170" y="5229200"/>
            <a:ext cx="2873660" cy="365125"/>
          </a:xfrm>
        </p:spPr>
        <p:txBody>
          <a:bodyPr/>
          <a:lstStyle>
            <a:lvl1pPr algn="ctr">
              <a:defRPr sz="2000"/>
            </a:lvl1pPr>
          </a:lstStyle>
          <a:p>
            <a:fld id="{AC4C8C8B-977F-4815-9D5D-ED5D9165690B}" type="datetime4">
              <a:rPr lang="pl-PL" smtClean="0"/>
              <a:t>19 marca 2021</a:t>
            </a:fld>
            <a:r>
              <a:rPr lang="pl-PL"/>
              <a:t>, </a:t>
            </a:r>
            <a:r>
              <a:rPr lang="pl-PL" dirty="0"/>
              <a:t>Warszawa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BC2D861-1F98-47F1-87D8-F4B7010F06C8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7" name="Picture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801" y="404813"/>
            <a:ext cx="82534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ole tekstowe 8"/>
          <p:cNvSpPr txBox="1"/>
          <p:nvPr userDrawn="1"/>
        </p:nvSpPr>
        <p:spPr>
          <a:xfrm>
            <a:off x="2231740" y="4365104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Centrum</a:t>
            </a:r>
            <a:r>
              <a:rPr lang="pl-PL" sz="240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Analiz Strategicznych</a:t>
            </a:r>
            <a:endParaRPr lang="pl-PL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1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9180F33-CD87-48AB-8CB5-6CAB964FC0E7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2260764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3C8391C-970C-4A85-8490-D58D31C36E71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4963688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  <p:sp>
        <p:nvSpPr>
          <p:cNvPr id="7" name="Rectangle 2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>
          <a:xfrm>
            <a:off x="107504" y="95903"/>
            <a:ext cx="331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Centrum Analiz Strategicznych KPRM</a:t>
            </a:r>
            <a:endParaRPr lang="pl-PL" i="1" dirty="0">
              <a:solidFill>
                <a:schemeClr val="bg1">
                  <a:lumMod val="50000"/>
                </a:schemeClr>
              </a:solidFill>
              <a:latin typeface="Corbel" pitchFamily="34" charset="0"/>
              <a:ea typeface="+mj-ea"/>
              <a:cs typeface="+mj-cs"/>
            </a:endParaRPr>
          </a:p>
        </p:txBody>
      </p:sp>
      <p:cxnSp>
        <p:nvCxnSpPr>
          <p:cNvPr id="8" name="Łącznik łamany 7"/>
          <p:cNvCxnSpPr/>
          <p:nvPr userDrawn="1"/>
        </p:nvCxnSpPr>
        <p:spPr>
          <a:xfrm rot="10800000" flipV="1">
            <a:off x="2" y="476672"/>
            <a:ext cx="9143998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>
          <a:xfrm>
            <a:off x="6156176" y="95903"/>
            <a:ext cx="2736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Tytuł</a:t>
            </a:r>
          </a:p>
        </p:txBody>
      </p:sp>
    </p:spTree>
    <p:extLst>
      <p:ext uri="{BB962C8B-B14F-4D97-AF65-F5344CB8AC3E}">
        <p14:creationId xmlns:p14="http://schemas.microsoft.com/office/powerpoint/2010/main" val="435042818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A66F4B7-7598-4126-BA88-4C69CAD7087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2373382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841A34B-450B-4AA9-944A-38BFC5F08CB2}" type="datetime4">
              <a:rPr lang="pl-PL" smtClean="0"/>
              <a:t>19 marca 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tangle 2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>
          <a:xfrm>
            <a:off x="107504" y="95903"/>
            <a:ext cx="331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Centrum Analiz Strategicznych KPRM</a:t>
            </a:r>
            <a:endParaRPr lang="pl-PL" i="1" dirty="0">
              <a:solidFill>
                <a:schemeClr val="bg1">
                  <a:lumMod val="50000"/>
                </a:schemeClr>
              </a:solidFill>
              <a:latin typeface="Corbel" pitchFamily="34" charset="0"/>
              <a:ea typeface="+mj-ea"/>
              <a:cs typeface="+mj-cs"/>
            </a:endParaRPr>
          </a:p>
        </p:txBody>
      </p:sp>
      <p:cxnSp>
        <p:nvCxnSpPr>
          <p:cNvPr id="9" name="Łącznik łamany 8"/>
          <p:cNvCxnSpPr/>
          <p:nvPr userDrawn="1"/>
        </p:nvCxnSpPr>
        <p:spPr>
          <a:xfrm rot="10800000" flipV="1">
            <a:off x="2" y="476672"/>
            <a:ext cx="9143998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>
          <a:xfrm>
            <a:off x="6156176" y="95903"/>
            <a:ext cx="2736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Tytuł</a:t>
            </a:r>
          </a:p>
        </p:txBody>
      </p:sp>
    </p:spTree>
    <p:extLst>
      <p:ext uri="{BB962C8B-B14F-4D97-AF65-F5344CB8AC3E}">
        <p14:creationId xmlns:p14="http://schemas.microsoft.com/office/powerpoint/2010/main" val="2671356022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D434AEF-9138-41B0-B796-9CF2DA7EE4F8}" type="datetime4">
              <a:rPr lang="pl-PL" smtClean="0"/>
              <a:t>19 marca 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72362629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20B0264-E049-4C7A-BE89-D5E54886260D}" type="datetime4">
              <a:rPr lang="pl-PL" smtClean="0"/>
              <a:t>19 marca 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  <p:sp>
        <p:nvSpPr>
          <p:cNvPr id="6" name="Rectangle 2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>
          <a:xfrm>
            <a:off x="107504" y="95903"/>
            <a:ext cx="331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Centrum Analiz Strategicznych KPRM</a:t>
            </a:r>
            <a:endParaRPr lang="pl-PL" i="1" dirty="0">
              <a:solidFill>
                <a:schemeClr val="bg1">
                  <a:lumMod val="50000"/>
                </a:schemeClr>
              </a:solidFill>
              <a:latin typeface="Corbel" pitchFamily="34" charset="0"/>
              <a:ea typeface="+mj-ea"/>
              <a:cs typeface="+mj-cs"/>
            </a:endParaRPr>
          </a:p>
        </p:txBody>
      </p:sp>
      <p:cxnSp>
        <p:nvCxnSpPr>
          <p:cNvPr id="7" name="Łącznik łamany 6"/>
          <p:cNvCxnSpPr/>
          <p:nvPr userDrawn="1"/>
        </p:nvCxnSpPr>
        <p:spPr>
          <a:xfrm rot="10800000" flipV="1">
            <a:off x="2" y="476672"/>
            <a:ext cx="9143998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>
          <a:xfrm>
            <a:off x="6156176" y="95903"/>
            <a:ext cx="2736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Tytuł</a:t>
            </a:r>
          </a:p>
        </p:txBody>
      </p:sp>
    </p:spTree>
    <p:extLst>
      <p:ext uri="{BB962C8B-B14F-4D97-AF65-F5344CB8AC3E}">
        <p14:creationId xmlns:p14="http://schemas.microsoft.com/office/powerpoint/2010/main" val="634861953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417E7A3-14A4-4E5B-B5BE-90767C8189BB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4213763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C3998C3-E885-44A7-990C-B4D079EB6C5C}" type="datetime4">
              <a:rPr lang="pl-PL" smtClean="0"/>
              <a:t>19 marca 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6006393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1F431FC-B61E-4D5C-A39F-D5A5B3D6326F}" type="datetime4">
              <a:rPr lang="pl-PL" smtClean="0"/>
              <a:t>19 marca 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‹#›</a:t>
            </a:fld>
            <a:endParaRPr lang="pl-PL"/>
          </a:p>
        </p:txBody>
      </p:sp>
      <p:sp>
        <p:nvSpPr>
          <p:cNvPr id="8" name="Rectangle 2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>
          <a:xfrm>
            <a:off x="107504" y="95903"/>
            <a:ext cx="3312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Centrum Analiz Strategicznych KPRM</a:t>
            </a:r>
            <a:endParaRPr lang="pl-PL" i="1" dirty="0">
              <a:solidFill>
                <a:schemeClr val="bg1">
                  <a:lumMod val="50000"/>
                </a:schemeClr>
              </a:solidFill>
              <a:latin typeface="Corbel" pitchFamily="34" charset="0"/>
              <a:ea typeface="+mj-ea"/>
              <a:cs typeface="+mj-cs"/>
            </a:endParaRPr>
          </a:p>
        </p:txBody>
      </p:sp>
      <p:cxnSp>
        <p:nvCxnSpPr>
          <p:cNvPr id="9" name="Łącznik łamany 8"/>
          <p:cNvCxnSpPr/>
          <p:nvPr userDrawn="1"/>
        </p:nvCxnSpPr>
        <p:spPr>
          <a:xfrm rot="10800000" flipV="1">
            <a:off x="2" y="476672"/>
            <a:ext cx="9143998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>
          <a:xfrm>
            <a:off x="6156176" y="95903"/>
            <a:ext cx="2736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Tytuł</a:t>
            </a:r>
          </a:p>
        </p:txBody>
      </p:sp>
    </p:spTree>
    <p:extLst>
      <p:ext uri="{BB962C8B-B14F-4D97-AF65-F5344CB8AC3E}">
        <p14:creationId xmlns:p14="http://schemas.microsoft.com/office/powerpoint/2010/main" val="63827980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251520" y="6429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38A01-45EC-4787-92EB-9B7981286327}" type="datetime4">
              <a:rPr lang="pl-PL" smtClean="0"/>
              <a:t>19 marca 2021</a:t>
            </a:fld>
            <a:endParaRPr lang="pl-PL"/>
          </a:p>
        </p:txBody>
      </p:sp>
      <p:sp>
        <p:nvSpPr>
          <p:cNvPr id="9" name="SlideBottomBar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>
            <a:off x="0" y="6429375"/>
            <a:ext cx="9144000" cy="43021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3296" tIns="46648" rIns="93296" bIns="46648" anchor="ctr"/>
          <a:lstStyle/>
          <a:p>
            <a:endParaRPr lang="pl-PL">
              <a:latin typeface="Calibri" pitchFamily="34" charset="0"/>
            </a:endParaRPr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79512" y="1600200"/>
            <a:ext cx="87129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  <a:p>
            <a:pPr lvl="4"/>
            <a:endParaRPr lang="pl-PL" dirty="0"/>
          </a:p>
          <a:p>
            <a:pPr lvl="4"/>
            <a:endParaRPr lang="pl-PL" dirty="0"/>
          </a:p>
          <a:p>
            <a:pPr lvl="4"/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804248" y="6429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BC2D861-1F98-47F1-87D8-F4B7010F06C8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1493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just" defTabSz="914400" rtl="0" eaLnBrk="1" latinLnBrk="0" hangingPunct="1">
        <a:spcBef>
          <a:spcPts val="600"/>
        </a:spcBef>
        <a:spcAft>
          <a:spcPts val="300"/>
        </a:spcAft>
        <a:buClr>
          <a:schemeClr val="tx1"/>
        </a:buClr>
        <a:buSzPct val="100000"/>
        <a:buFont typeface="Arial" pitchFamily="34" charset="0"/>
        <a:buChar char="►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ts val="600"/>
        </a:spcBef>
        <a:spcAft>
          <a:spcPts val="300"/>
        </a:spcAft>
        <a:buClr>
          <a:schemeClr val="tx1">
            <a:lumMod val="50000"/>
            <a:lumOff val="50000"/>
          </a:schemeClr>
        </a:buClr>
        <a:buSzPct val="100000"/>
        <a:buFont typeface="Arial" pitchFamily="34" charset="0"/>
        <a:buChar char="►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30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300"/>
        </a:spcAft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spcAft>
          <a:spcPts val="300"/>
        </a:spcAft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7772400" cy="1470025"/>
          </a:xfrm>
        </p:spPr>
        <p:txBody>
          <a:bodyPr/>
          <a:lstStyle/>
          <a:p>
            <a:r>
              <a:rPr lang="pl-PL" dirty="0"/>
              <a:t>Raport z realizacji programu szczepień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C8C8B-977F-4815-9D5D-ED5D9165690B}" type="datetime4">
              <a:rPr lang="pl-PL" smtClean="0"/>
              <a:t>19 marca 2021</a:t>
            </a:fld>
            <a:r>
              <a:rPr lang="pl-PL" dirty="0"/>
              <a:t>, Warszawa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pPr/>
              <a:t>1</a:t>
            </a:fld>
            <a:endParaRPr lang="pl-PL" dirty="0"/>
          </a:p>
        </p:txBody>
      </p:sp>
      <p:sp>
        <p:nvSpPr>
          <p:cNvPr id="6" name="Symbol zastępczy daty 1"/>
          <p:cNvSpPr txBox="1">
            <a:spLocks/>
          </p:cNvSpPr>
          <p:nvPr/>
        </p:nvSpPr>
        <p:spPr>
          <a:xfrm>
            <a:off x="-252536" y="6429374"/>
            <a:ext cx="4032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ct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i="1" dirty="0">
                <a:solidFill>
                  <a:schemeClr val="bg1"/>
                </a:solidFill>
              </a:rPr>
              <a:t>Materiał roboczy – do dyskusji</a:t>
            </a:r>
          </a:p>
        </p:txBody>
      </p:sp>
    </p:spTree>
    <p:extLst>
      <p:ext uri="{BB962C8B-B14F-4D97-AF65-F5344CB8AC3E}">
        <p14:creationId xmlns:p14="http://schemas.microsoft.com/office/powerpoint/2010/main" val="2227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r>
              <a:rPr lang="pl-PL" dirty="0" smtClean="0"/>
              <a:t>	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10</a:t>
            </a:fld>
            <a:endParaRPr lang="pl-PL"/>
          </a:p>
        </p:txBody>
      </p:sp>
      <p:sp>
        <p:nvSpPr>
          <p:cNvPr id="11" name="Tytuł 2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</p:spPr>
        <p:txBody>
          <a:bodyPr>
            <a:normAutofit/>
          </a:bodyPr>
          <a:lstStyle/>
          <a:p>
            <a:r>
              <a:rPr lang="pl-PL" sz="2000" b="1" dirty="0"/>
              <a:t>TERMINY E-REJESTRACJE – CZ. </a:t>
            </a:r>
            <a:r>
              <a:rPr lang="pl-PL" sz="2000" b="1" dirty="0" smtClean="0"/>
              <a:t>II</a:t>
            </a:r>
            <a:endParaRPr lang="pl-PL" sz="2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251520" y="5445224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200" dirty="0"/>
              <a:t>Nastąpiło przesunięcie części drugich dawek z tygodnia 14. na tydzień 17., co wynika z wydłużenia odstępu między przyjmowaniem dawek Pfizera z 3 do 6 tygodni.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/>
              <a:t>Terminy dostępne w tygodniu 13. i 14. dotyczą głównie Astry </a:t>
            </a:r>
            <a:r>
              <a:rPr lang="pl-PL" sz="1200" dirty="0" err="1" smtClean="0"/>
              <a:t>Zeneci</a:t>
            </a:r>
            <a:r>
              <a:rPr lang="pl-PL" sz="12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 smtClean="0"/>
              <a:t>Kalendarze </a:t>
            </a:r>
            <a:r>
              <a:rPr lang="pl-PL" sz="1200" dirty="0"/>
              <a:t>wystawione na kwiecień dotyczą głównie drugiej dawki.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 smtClean="0"/>
              <a:t>Dane </a:t>
            </a:r>
            <a:r>
              <a:rPr lang="pl-PL" sz="1200" dirty="0"/>
              <a:t>na </a:t>
            </a:r>
            <a:r>
              <a:rPr lang="pl-PL" sz="1200" dirty="0" smtClean="0"/>
              <a:t>19.03.2021 </a:t>
            </a:r>
            <a:r>
              <a:rPr lang="pl-PL" sz="1200" dirty="0"/>
              <a:t>g. </a:t>
            </a:r>
            <a:r>
              <a:rPr lang="pl-PL" sz="1200" dirty="0" smtClean="0"/>
              <a:t>15.00</a:t>
            </a:r>
            <a:r>
              <a:rPr lang="pl-PL" sz="1200" dirty="0"/>
              <a:t>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45" y="908720"/>
            <a:ext cx="7543272" cy="4525963"/>
          </a:xfrm>
        </p:spPr>
      </p:pic>
      <p:grpSp>
        <p:nvGrpSpPr>
          <p:cNvPr id="12" name="Grupa 11"/>
          <p:cNvGrpSpPr/>
          <p:nvPr/>
        </p:nvGrpSpPr>
        <p:grpSpPr>
          <a:xfrm>
            <a:off x="4426351" y="1484784"/>
            <a:ext cx="2881953" cy="2136750"/>
            <a:chOff x="4282335" y="1652290"/>
            <a:chExt cx="2881953" cy="2136750"/>
          </a:xfrm>
        </p:grpSpPr>
        <p:sp>
          <p:nvSpPr>
            <p:cNvPr id="13" name="pole tekstowe 12"/>
            <p:cNvSpPr txBox="1"/>
            <p:nvPr/>
          </p:nvSpPr>
          <p:spPr>
            <a:xfrm>
              <a:off x="4282335" y="1652290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200" b="1" dirty="0"/>
                <a:t>Dostępne terminy – głównie Astra </a:t>
              </a:r>
              <a:r>
                <a:rPr lang="pl-PL" sz="1200" b="1" dirty="0" err="1"/>
                <a:t>Zeneca</a:t>
              </a:r>
              <a:endParaRPr lang="pl-PL" sz="1200" b="1" dirty="0"/>
            </a:p>
          </p:txBody>
        </p:sp>
        <p:sp>
          <p:nvSpPr>
            <p:cNvPr id="14" name="pole tekstowe 13"/>
            <p:cNvSpPr txBox="1"/>
            <p:nvPr/>
          </p:nvSpPr>
          <p:spPr>
            <a:xfrm>
              <a:off x="5580112" y="3327375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200" b="1" dirty="0"/>
                <a:t>Przesunięcie 2. dawki </a:t>
              </a:r>
              <a:r>
                <a:rPr lang="pl-PL" sz="1200" b="1" dirty="0" err="1"/>
                <a:t>Pfizer</a:t>
              </a:r>
              <a:r>
                <a:rPr lang="pl-PL" sz="1200" b="1" dirty="0"/>
                <a:t> (do 6 tyg.)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6684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4B7-7598-4126-BA88-4C69CAD7087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Szczepienie 70+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59983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12</a:t>
            </a:fld>
            <a:endParaRPr lang="pl-PL"/>
          </a:p>
        </p:txBody>
      </p:sp>
      <p:sp>
        <p:nvSpPr>
          <p:cNvPr id="7" name="Tytuł 2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</p:spPr>
        <p:txBody>
          <a:bodyPr>
            <a:normAutofit/>
          </a:bodyPr>
          <a:lstStyle/>
          <a:p>
            <a:r>
              <a:rPr lang="pl-PL" sz="2000" b="1" dirty="0" smtClean="0"/>
              <a:t>SZCZEPIENIA 70+: ustalenia z warsztatu 16.03.2021</a:t>
            </a:r>
            <a:endParaRPr lang="pl-PL" sz="2000" b="1" dirty="0"/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395536" y="2204864"/>
          <a:ext cx="8337135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Prostokąt 11"/>
          <p:cNvSpPr/>
          <p:nvPr/>
        </p:nvSpPr>
        <p:spPr>
          <a:xfrm>
            <a:off x="611560" y="1395518"/>
            <a:ext cx="3312368" cy="463981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pole tekstowe 13"/>
          <p:cNvSpPr txBox="1"/>
          <p:nvPr/>
        </p:nvSpPr>
        <p:spPr>
          <a:xfrm>
            <a:off x="188096" y="1366059"/>
            <a:ext cx="8398220" cy="720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85344" rIns="85344" bIns="85344" numCol="1" spcCol="1270" anchor="b" anchorCtr="0">
            <a:noAutofit/>
          </a:bodyPr>
          <a:lstStyle/>
          <a:p>
            <a:pPr marL="342900" lvl="0" indent="-342900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AutoNum type="arabicPeriod"/>
            </a:pPr>
            <a:r>
              <a:rPr lang="pl-PL" sz="1600" b="1" kern="1200" dirty="0" smtClean="0">
                <a:solidFill>
                  <a:schemeClr val="tx1"/>
                </a:solidFill>
              </a:rPr>
              <a:t>4,6 mln terminów na Pfizera - </a:t>
            </a:r>
            <a:r>
              <a:rPr lang="pl-PL" sz="1600" kern="1200" dirty="0" smtClean="0">
                <a:solidFill>
                  <a:schemeClr val="tx1"/>
                </a:solidFill>
              </a:rPr>
              <a:t>na kwiecień 2,3 mln i maj 2,3 mln</a:t>
            </a:r>
          </a:p>
          <a:p>
            <a:pPr marL="342900" lvl="0" indent="-342900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AutoNum type="arabicPeriod"/>
            </a:pPr>
            <a:r>
              <a:rPr lang="pl-PL" sz="1600" b="1" dirty="0" smtClean="0">
                <a:solidFill>
                  <a:schemeClr val="tx1"/>
                </a:solidFill>
              </a:rPr>
              <a:t>0,7 mln terminów na Modernę – </a:t>
            </a:r>
            <a:r>
              <a:rPr lang="pl-PL" sz="1600" dirty="0" smtClean="0">
                <a:solidFill>
                  <a:schemeClr val="tx1"/>
                </a:solidFill>
              </a:rPr>
              <a:t>na kwiecień 0,5 mln i maj 0,2 mln</a:t>
            </a:r>
            <a:endParaRPr lang="pl-PL" sz="1600" b="1" kern="1200" dirty="0" smtClean="0">
              <a:solidFill>
                <a:schemeClr val="tx1"/>
              </a:solidFill>
            </a:endParaRPr>
          </a:p>
          <a:p>
            <a:pPr marL="342900" lvl="0" indent="-342900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AutoNum type="arabicPeriod"/>
            </a:pPr>
            <a:endParaRPr lang="pl-PL" sz="1600" kern="12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56765"/>
              </p:ext>
            </p:extLst>
          </p:nvPr>
        </p:nvGraphicFramePr>
        <p:xfrm>
          <a:off x="251517" y="4244335"/>
          <a:ext cx="3312370" cy="1729741"/>
        </p:xfrm>
        <a:graphic>
          <a:graphicData uri="http://schemas.openxmlformats.org/drawingml/2006/table">
            <a:tbl>
              <a:tblPr/>
              <a:tblGrid>
                <a:gridCol w="1478676">
                  <a:extLst>
                    <a:ext uri="{9D8B030D-6E8A-4147-A177-3AD203B41FA5}">
                      <a16:colId xmlns:a16="http://schemas.microsoft.com/office/drawing/2014/main" val="273822599"/>
                    </a:ext>
                  </a:extLst>
                </a:gridCol>
                <a:gridCol w="916847">
                  <a:extLst>
                    <a:ext uri="{9D8B030D-6E8A-4147-A177-3AD203B41FA5}">
                      <a16:colId xmlns:a16="http://schemas.microsoft.com/office/drawing/2014/main" val="214873282"/>
                    </a:ext>
                  </a:extLst>
                </a:gridCol>
                <a:gridCol w="916847">
                  <a:extLst>
                    <a:ext uri="{9D8B030D-6E8A-4147-A177-3AD203B41FA5}">
                      <a16:colId xmlns:a16="http://schemas.microsoft.com/office/drawing/2014/main" val="1859939770"/>
                    </a:ext>
                  </a:extLst>
                </a:gridCol>
              </a:tblGrid>
              <a:tr h="4942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Szczepienie 70+ dawka 1.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Liczba osób </a:t>
                      </a: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 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tys.)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całej populacji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07907"/>
                  </a:ext>
                </a:extLst>
              </a:tr>
              <a:tr h="24710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Populacja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103302"/>
                  </a:ext>
                </a:extLst>
              </a:tr>
              <a:tr h="4942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Zaszczepieni + osoby 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 terminami*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78535"/>
                  </a:ext>
                </a:extLst>
              </a:tr>
              <a:tr h="4942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Oczekujący wg </a:t>
                      </a:r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infolinii </a:t>
                      </a: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(terminy od kwietnia)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889434"/>
                  </a:ext>
                </a:extLst>
              </a:tr>
            </a:tbl>
          </a:graphicData>
        </a:graphic>
      </p:graphicFrame>
      <p:graphicFrame>
        <p:nvGraphicFramePr>
          <p:cNvPr id="20" name="Tabel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629543"/>
              </p:ext>
            </p:extLst>
          </p:nvPr>
        </p:nvGraphicFramePr>
        <p:xfrm>
          <a:off x="3730139" y="4244337"/>
          <a:ext cx="4896548" cy="1729740"/>
        </p:xfrm>
        <a:graphic>
          <a:graphicData uri="http://schemas.openxmlformats.org/drawingml/2006/table">
            <a:tbl>
              <a:tblPr/>
              <a:tblGrid>
                <a:gridCol w="690943">
                  <a:extLst>
                    <a:ext uri="{9D8B030D-6E8A-4147-A177-3AD203B41FA5}">
                      <a16:colId xmlns:a16="http://schemas.microsoft.com/office/drawing/2014/main" val="1753954593"/>
                    </a:ext>
                  </a:extLst>
                </a:gridCol>
                <a:gridCol w="841121">
                  <a:extLst>
                    <a:ext uri="{9D8B030D-6E8A-4147-A177-3AD203B41FA5}">
                      <a16:colId xmlns:a16="http://schemas.microsoft.com/office/drawing/2014/main" val="3487835297"/>
                    </a:ext>
                  </a:extLst>
                </a:gridCol>
                <a:gridCol w="841121">
                  <a:extLst>
                    <a:ext uri="{9D8B030D-6E8A-4147-A177-3AD203B41FA5}">
                      <a16:colId xmlns:a16="http://schemas.microsoft.com/office/drawing/2014/main" val="2852434837"/>
                    </a:ext>
                  </a:extLst>
                </a:gridCol>
                <a:gridCol w="841121">
                  <a:extLst>
                    <a:ext uri="{9D8B030D-6E8A-4147-A177-3AD203B41FA5}">
                      <a16:colId xmlns:a16="http://schemas.microsoft.com/office/drawing/2014/main" val="841666116"/>
                    </a:ext>
                  </a:extLst>
                </a:gridCol>
                <a:gridCol w="841121">
                  <a:extLst>
                    <a:ext uri="{9D8B030D-6E8A-4147-A177-3AD203B41FA5}">
                      <a16:colId xmlns:a16="http://schemas.microsoft.com/office/drawing/2014/main" val="4265221421"/>
                    </a:ext>
                  </a:extLst>
                </a:gridCol>
                <a:gridCol w="841121">
                  <a:extLst>
                    <a:ext uri="{9D8B030D-6E8A-4147-A177-3AD203B41FA5}">
                      <a16:colId xmlns:a16="http://schemas.microsoft.com/office/drawing/2014/main" val="1846716209"/>
                    </a:ext>
                  </a:extLst>
                </a:gridCol>
              </a:tblGrid>
              <a:tr h="1968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Szczepienia 70+ w okresie maj-kwiecień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404055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Udział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Populacja 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danym udziale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Pozostało do zaszczepienia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Pozostało 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Potrzeba tygodni od 01.04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Wolne 1.dawki dla innych </a:t>
                      </a:r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grup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85207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42459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71230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998051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25539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359"/>
                  </a:ext>
                </a:extLst>
              </a:tr>
            </a:tbl>
          </a:graphicData>
        </a:graphic>
      </p:graphicFrame>
      <p:sp>
        <p:nvSpPr>
          <p:cNvPr id="21" name="pole tekstowe 20"/>
          <p:cNvSpPr txBox="1"/>
          <p:nvPr/>
        </p:nvSpPr>
        <p:spPr>
          <a:xfrm>
            <a:off x="179512" y="5974077"/>
            <a:ext cx="28083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 smtClean="0"/>
              <a:t>* Zaszczepieni 1476 tys., terminy do końca marca 500 tys. </a:t>
            </a:r>
            <a:endParaRPr lang="pl-PL" sz="1050" dirty="0"/>
          </a:p>
        </p:txBody>
      </p:sp>
    </p:spTree>
    <p:extLst>
      <p:ext uri="{BB962C8B-B14F-4D97-AF65-F5344CB8AC3E}">
        <p14:creationId xmlns:p14="http://schemas.microsoft.com/office/powerpoint/2010/main" val="26769266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ZAPOTRZEBOWANIE NA SZCZEPIENIA </a:t>
            </a:r>
            <a:r>
              <a:rPr lang="pl-PL" sz="2000" b="1" dirty="0" smtClean="0"/>
              <a:t>-&gt; </a:t>
            </a:r>
            <a:r>
              <a:rPr lang="pl-PL" sz="2000" b="1" dirty="0"/>
              <a:t>kwiecień + </a:t>
            </a:r>
            <a:r>
              <a:rPr lang="pl-PL" sz="2000" b="1" dirty="0" smtClean="0"/>
              <a:t>maj</a:t>
            </a:r>
            <a:endParaRPr lang="pl-PL" sz="2000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13</a:t>
            </a:fld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395536" y="112474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1. </a:t>
            </a:r>
            <a:r>
              <a:rPr lang="pl-PL" b="1" u="sng" dirty="0" smtClean="0"/>
              <a:t>Astra </a:t>
            </a:r>
            <a:r>
              <a:rPr lang="pl-PL" b="1" u="sng" dirty="0" err="1" smtClean="0"/>
              <a:t>Zeneca</a:t>
            </a:r>
            <a:r>
              <a:rPr lang="pl-PL" b="1" u="sng" dirty="0" smtClean="0"/>
              <a:t>: zaszczepieni </a:t>
            </a:r>
            <a:r>
              <a:rPr lang="pl-PL" b="1" u="sng" dirty="0"/>
              <a:t>+ </a:t>
            </a:r>
            <a:r>
              <a:rPr lang="pl-PL" b="1" u="sng" dirty="0" smtClean="0"/>
              <a:t>potrzeby</a:t>
            </a:r>
            <a:endParaRPr lang="pl-PL" b="1" u="sng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395536" y="364502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2. </a:t>
            </a:r>
            <a:r>
              <a:rPr lang="pl-PL" b="1" u="sng" dirty="0" err="1" smtClean="0"/>
              <a:t>Pfizer</a:t>
            </a:r>
            <a:r>
              <a:rPr lang="pl-PL" b="1" u="sng" dirty="0" smtClean="0"/>
              <a:t> + Moderna: zaszczepieni + potrzeby</a:t>
            </a:r>
            <a:endParaRPr lang="pl-PL" b="1" u="sng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812399"/>
              </p:ext>
            </p:extLst>
          </p:nvPr>
        </p:nvGraphicFramePr>
        <p:xfrm>
          <a:off x="396246" y="1628800"/>
          <a:ext cx="6407999" cy="1879600"/>
        </p:xfrm>
        <a:graphic>
          <a:graphicData uri="http://schemas.openxmlformats.org/drawingml/2006/table">
            <a:tbl>
              <a:tblPr/>
              <a:tblGrid>
                <a:gridCol w="1079410">
                  <a:extLst>
                    <a:ext uri="{9D8B030D-6E8A-4147-A177-3AD203B41FA5}">
                      <a16:colId xmlns:a16="http://schemas.microsoft.com/office/drawing/2014/main" val="1664160104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2012423745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13061236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2368961086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3176692444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2220126343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4131256176"/>
                    </a:ext>
                  </a:extLst>
                </a:gridCol>
                <a:gridCol w="761227">
                  <a:extLst>
                    <a:ext uri="{9D8B030D-6E8A-4147-A177-3AD203B41FA5}">
                      <a16:colId xmlns:a16="http://schemas.microsoft.com/office/drawing/2014/main" val="4135770217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Medycy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Nie-medycy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Nauczyciele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69-latkowie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68-65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Cukrzycy &lt; </a:t>
                      </a:r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r.ż.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70702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Liczebność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1500 (MZ)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31117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[tys.]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99096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1.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Pfizer/Moderna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36966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2.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Pfizer/Moderna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6446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 zaszczepienia (70% populacji)/wg założeń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29201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1.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658225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Potrzebne dawki </a:t>
                      </a:r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(1+2)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703160"/>
                  </a:ext>
                </a:extLst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220170"/>
              </p:ext>
            </p:extLst>
          </p:nvPr>
        </p:nvGraphicFramePr>
        <p:xfrm>
          <a:off x="395536" y="4221088"/>
          <a:ext cx="5400602" cy="1879600"/>
        </p:xfrm>
        <a:graphic>
          <a:graphicData uri="http://schemas.openxmlformats.org/drawingml/2006/table">
            <a:tbl>
              <a:tblPr/>
              <a:tblGrid>
                <a:gridCol w="1424507">
                  <a:extLst>
                    <a:ext uri="{9D8B030D-6E8A-4147-A177-3AD203B41FA5}">
                      <a16:colId xmlns:a16="http://schemas.microsoft.com/office/drawing/2014/main" val="3408200677"/>
                    </a:ext>
                  </a:extLst>
                </a:gridCol>
                <a:gridCol w="970543">
                  <a:extLst>
                    <a:ext uri="{9D8B030D-6E8A-4147-A177-3AD203B41FA5}">
                      <a16:colId xmlns:a16="http://schemas.microsoft.com/office/drawing/2014/main" val="543188907"/>
                    </a:ext>
                  </a:extLst>
                </a:gridCol>
                <a:gridCol w="751388">
                  <a:extLst>
                    <a:ext uri="{9D8B030D-6E8A-4147-A177-3AD203B41FA5}">
                      <a16:colId xmlns:a16="http://schemas.microsoft.com/office/drawing/2014/main" val="4235386193"/>
                    </a:ext>
                  </a:extLst>
                </a:gridCol>
                <a:gridCol w="751388">
                  <a:extLst>
                    <a:ext uri="{9D8B030D-6E8A-4147-A177-3AD203B41FA5}">
                      <a16:colId xmlns:a16="http://schemas.microsoft.com/office/drawing/2014/main" val="890902440"/>
                    </a:ext>
                  </a:extLst>
                </a:gridCol>
                <a:gridCol w="751388">
                  <a:extLst>
                    <a:ext uri="{9D8B030D-6E8A-4147-A177-3AD203B41FA5}">
                      <a16:colId xmlns:a16="http://schemas.microsoft.com/office/drawing/2014/main" val="4248654581"/>
                    </a:ext>
                  </a:extLst>
                </a:gridCol>
                <a:gridCol w="751388">
                  <a:extLst>
                    <a:ext uri="{9D8B030D-6E8A-4147-A177-3AD203B41FA5}">
                      <a16:colId xmlns:a16="http://schemas.microsoft.com/office/drawing/2014/main" val="3356926380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Medycy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Nie-medycy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70+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Gr. 1b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05550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Liczebność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1500 (MZ)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1158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[tys.]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85884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1.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55001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2.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4985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 zaszczepienia (70% populacji)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87045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1.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834977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Potrzebne dawki </a:t>
                      </a:r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(1+2)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94848"/>
                  </a:ext>
                </a:extLst>
              </a:tr>
            </a:tbl>
          </a:graphicData>
        </a:graphic>
      </p:graphicFrame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CBC7226-815D-3141-B11A-B8E76A6937ED}"/>
              </a:ext>
            </a:extLst>
          </p:cNvPr>
          <p:cNvSpPr txBox="1"/>
          <p:nvPr/>
        </p:nvSpPr>
        <p:spPr>
          <a:xfrm>
            <a:off x="6876256" y="1408708"/>
            <a:ext cx="2232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/>
              <a:t>Dostępna Astra </a:t>
            </a:r>
            <a:r>
              <a:rPr lang="pl-PL" sz="1600" b="1" dirty="0" err="1" smtClean="0"/>
              <a:t>Zeneca</a:t>
            </a:r>
            <a:r>
              <a:rPr lang="pl-PL" sz="1600" b="1" dirty="0"/>
              <a:t> </a:t>
            </a:r>
            <a:endParaRPr lang="pl-PL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/>
              <a:t>Kwiecień </a:t>
            </a:r>
            <a:r>
              <a:rPr lang="pl-PL" sz="1600" dirty="0"/>
              <a:t>– </a:t>
            </a:r>
            <a:r>
              <a:rPr lang="pl-PL" sz="1600" dirty="0" smtClean="0"/>
              <a:t>1082 </a:t>
            </a:r>
            <a:r>
              <a:rPr lang="pl-PL" sz="1600" dirty="0"/>
              <a:t>tys.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 smtClean="0"/>
              <a:t>Maj – 600 tys</a:t>
            </a:r>
            <a:r>
              <a:rPr lang="pl-PL" sz="16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pl-PL" sz="1600" b="1" dirty="0"/>
              <a:t>Dostępny </a:t>
            </a:r>
            <a:r>
              <a:rPr lang="pl-PL" sz="1600" b="1" dirty="0" err="1"/>
              <a:t>Pfizer</a:t>
            </a:r>
            <a:r>
              <a:rPr lang="pl-PL" sz="1600" b="1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Kwiecień – 3499 tys.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Maj – </a:t>
            </a:r>
            <a:r>
              <a:rPr lang="pl-PL" sz="1600" dirty="0" smtClean="0"/>
              <a:t>4258 </a:t>
            </a:r>
            <a:r>
              <a:rPr lang="pl-PL" sz="1600" dirty="0"/>
              <a:t>tys</a:t>
            </a:r>
            <a:r>
              <a:rPr lang="pl-PL" sz="1600" dirty="0" smtClean="0"/>
              <a:t>.</a:t>
            </a:r>
            <a:endParaRPr lang="pl-PL" sz="1600" dirty="0"/>
          </a:p>
          <a:p>
            <a:r>
              <a:rPr lang="pl-PL" sz="1600" b="1" dirty="0"/>
              <a:t>Dostępna Moderna</a:t>
            </a:r>
            <a:r>
              <a:rPr lang="pl-PL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Kwiecień – </a:t>
            </a:r>
            <a:r>
              <a:rPr lang="pl-PL" sz="1600" dirty="0" smtClean="0"/>
              <a:t>491 </a:t>
            </a:r>
            <a:r>
              <a:rPr lang="pl-PL" sz="1600" dirty="0"/>
              <a:t>tys.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Maj – </a:t>
            </a:r>
            <a:r>
              <a:rPr lang="pl-PL" sz="1600" dirty="0" smtClean="0"/>
              <a:t>400 </a:t>
            </a:r>
            <a:r>
              <a:rPr lang="pl-PL" sz="1600" dirty="0"/>
              <a:t>tys</a:t>
            </a:r>
            <a:r>
              <a:rPr lang="pl-PL" sz="1600" dirty="0" smtClean="0"/>
              <a:t>.</a:t>
            </a:r>
            <a:endParaRPr lang="pl-PL" sz="1600" dirty="0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02546A5F-DB8F-1E47-B070-99B132DA0FAB}"/>
              </a:ext>
            </a:extLst>
          </p:cNvPr>
          <p:cNvSpPr txBox="1"/>
          <p:nvPr/>
        </p:nvSpPr>
        <p:spPr>
          <a:xfrm>
            <a:off x="5940152" y="4149080"/>
            <a:ext cx="295232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/>
              <a:t>Uwaga</a:t>
            </a:r>
            <a:r>
              <a:rPr lang="pl-PL" sz="1100" b="1" dirty="0"/>
              <a:t>! </a:t>
            </a:r>
            <a:r>
              <a:rPr lang="pl-PL" sz="1100" dirty="0"/>
              <a:t>Druga dawka Astry potrzebna dopiero po 12 </a:t>
            </a:r>
            <a:r>
              <a:rPr lang="pl-PL" sz="1100" dirty="0" smtClean="0"/>
              <a:t>tygodniach od szczepienia 1. dawką.</a:t>
            </a:r>
            <a:endParaRPr lang="pl-PL" sz="1100" dirty="0"/>
          </a:p>
          <a:p>
            <a:endParaRPr lang="pl-PL" sz="1100" dirty="0"/>
          </a:p>
          <a:p>
            <a:endParaRPr lang="pl-PL" sz="1100" dirty="0" smtClean="0"/>
          </a:p>
          <a:p>
            <a:r>
              <a:rPr lang="pl-PL" sz="1100" dirty="0" smtClean="0"/>
              <a:t>* </a:t>
            </a:r>
            <a:r>
              <a:rPr lang="pl-PL" sz="1100" dirty="0"/>
              <a:t>Założenia:</a:t>
            </a:r>
          </a:p>
          <a:p>
            <a:r>
              <a:rPr lang="pl-PL" sz="1100" dirty="0"/>
              <a:t>500 tys. – etap 0 do zaszczepienia wg MZ</a:t>
            </a:r>
          </a:p>
          <a:p>
            <a:r>
              <a:rPr lang="pl-PL" sz="1100" dirty="0"/>
              <a:t>100 tys. – pozostali do zaszczepienia nauczyciele</a:t>
            </a:r>
          </a:p>
          <a:p>
            <a:r>
              <a:rPr lang="pl-PL" sz="1100" dirty="0" smtClean="0"/>
              <a:t>2117 </a:t>
            </a:r>
            <a:r>
              <a:rPr lang="pl-PL" sz="1100" dirty="0"/>
              <a:t>tys. – zaszczepione osoby 70+ oraz zapisane do końca </a:t>
            </a:r>
            <a:r>
              <a:rPr lang="pl-PL" sz="1100" dirty="0" smtClean="0"/>
              <a:t>marca</a:t>
            </a:r>
            <a:endParaRPr lang="pl-PL" dirty="0" smtClean="0">
              <a:solidFill>
                <a:srgbClr val="FF0000"/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6802820" y="703606"/>
            <a:ext cx="163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Dane na 18.03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346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4B7-7598-4126-BA88-4C69CAD7087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Realizacja programu szczepień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1068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POSTĘP PROGRAMU SZCZEPIEŃ – CZ. I</a:t>
            </a:r>
            <a:endParaRPr lang="pl-PL" sz="2200" b="1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15</a:t>
            </a:fld>
            <a:endParaRPr lang="pl-PL"/>
          </a:p>
        </p:txBody>
      </p:sp>
      <p:sp>
        <p:nvSpPr>
          <p:cNvPr id="15" name="pole tekstowe 14"/>
          <p:cNvSpPr txBox="1"/>
          <p:nvPr/>
        </p:nvSpPr>
        <p:spPr>
          <a:xfrm>
            <a:off x="6032381" y="1208505"/>
            <a:ext cx="27096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/>
              <a:t>UWAGA! </a:t>
            </a:r>
          </a:p>
          <a:p>
            <a:r>
              <a:rPr lang="pl-PL" sz="1400" dirty="0"/>
              <a:t>Ponieważ grupy nie są rozłączne, </a:t>
            </a:r>
            <a:r>
              <a:rPr lang="pl-PL" sz="1400" b="1" dirty="0"/>
              <a:t>przyporządkowanie osób do grupy zmienia się.</a:t>
            </a:r>
            <a:r>
              <a:rPr lang="pl-PL" sz="1400" dirty="0"/>
              <a:t> </a:t>
            </a:r>
          </a:p>
          <a:p>
            <a:pPr>
              <a:spcBef>
                <a:spcPts val="1200"/>
              </a:spcBef>
            </a:pPr>
            <a:r>
              <a:rPr lang="pl-PL" sz="1100" dirty="0"/>
              <a:t>Np. 69-letni lekarz w pierwszy okresie należał do grupy „medycy”, obecnie widnieje w grupie „69-latkowie”.</a:t>
            </a:r>
          </a:p>
        </p:txBody>
      </p:sp>
      <p:graphicFrame>
        <p:nvGraphicFramePr>
          <p:cNvPr id="19" name="Symbol zastępczy zawartości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48646"/>
              </p:ext>
            </p:extLst>
          </p:nvPr>
        </p:nvGraphicFramePr>
        <p:xfrm>
          <a:off x="179510" y="4827612"/>
          <a:ext cx="8758332" cy="1409700"/>
        </p:xfrm>
        <a:graphic>
          <a:graphicData uri="http://schemas.openxmlformats.org/drawingml/2006/table">
            <a:tbl>
              <a:tblPr/>
              <a:tblGrid>
                <a:gridCol w="973148">
                  <a:extLst>
                    <a:ext uri="{9D8B030D-6E8A-4147-A177-3AD203B41FA5}">
                      <a16:colId xmlns:a16="http://schemas.microsoft.com/office/drawing/2014/main" val="2112426399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1877598803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1399308072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1909832459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516155156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583174772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4105866457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2587717522"/>
                    </a:ext>
                  </a:extLst>
                </a:gridCol>
                <a:gridCol w="973148">
                  <a:extLst>
                    <a:ext uri="{9D8B030D-6E8A-4147-A177-3AD203B41FA5}">
                      <a16:colId xmlns:a16="http://schemas.microsoft.com/office/drawing/2014/main" val="741501194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[tys.]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33078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pPr algn="ctr" fontAlgn="b"/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Medycy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Nie-medycy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70+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Nauczyciele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Gr. 1b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69-67</a:t>
                      </a:r>
                      <a:r>
                        <a:rPr lang="pl-PL" sz="15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lat</a:t>
                      </a:r>
                      <a:endParaRPr lang="pl-PL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Inne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354123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Liczebność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1500 (MZ)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1443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787662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</a:t>
                      </a:r>
                      <a:r>
                        <a:rPr lang="pl-PL" sz="15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10,2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12701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Dawka 2.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8772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10,7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4893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272292"/>
                  </a:ext>
                </a:extLst>
              </a:tr>
            </a:tbl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6032381" y="620234"/>
            <a:ext cx="163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Dane na 18.03</a:t>
            </a: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1" y="956664"/>
            <a:ext cx="5486411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825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POSTĘP PROGRAMU SZCZEPIEŃ – CZ. II</a:t>
            </a:r>
            <a:endParaRPr lang="pl-PL" sz="2200" b="1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16</a:t>
            </a:fld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6032381" y="620234"/>
            <a:ext cx="163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Dane na 18.03</a:t>
            </a: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665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17</a:t>
            </a:fld>
            <a:endParaRPr lang="pl-PL"/>
          </a:p>
        </p:txBody>
      </p:sp>
      <p:sp>
        <p:nvSpPr>
          <p:cNvPr id="10" name="Tytuł 2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</p:spPr>
        <p:txBody>
          <a:bodyPr>
            <a:normAutofit/>
          </a:bodyPr>
          <a:lstStyle/>
          <a:p>
            <a:r>
              <a:rPr lang="pl-PL" sz="2000" b="1" dirty="0"/>
              <a:t>POSTĘP PROGRAMU SZCZEPIEŃ – CZ. </a:t>
            </a:r>
            <a:r>
              <a:rPr lang="pl-PL" sz="2000" b="1" dirty="0" smtClean="0"/>
              <a:t>III</a:t>
            </a:r>
            <a:endParaRPr lang="pl-PL" sz="2200" b="1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5940152" y="2259579"/>
            <a:ext cx="2736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Spadek dynamiki </a:t>
            </a:r>
            <a:r>
              <a:rPr lang="pl-PL" dirty="0" smtClean="0"/>
              <a:t>szczepień 1. dawką w tygodniu 11 </a:t>
            </a:r>
            <a:r>
              <a:rPr lang="pl-PL" dirty="0"/>
              <a:t>wynika głównie z </a:t>
            </a:r>
            <a:r>
              <a:rPr lang="pl-PL" b="1" dirty="0"/>
              <a:t>niższych szczepień nauczycieli Astrą </a:t>
            </a:r>
            <a:r>
              <a:rPr lang="pl-PL" dirty="0"/>
              <a:t>(spadek o 120 </a:t>
            </a:r>
            <a:r>
              <a:rPr lang="pl-PL" dirty="0" smtClean="0"/>
              <a:t>tys. względem </a:t>
            </a:r>
            <a:r>
              <a:rPr lang="pl-PL" dirty="0"/>
              <a:t>tygodnia 10). </a:t>
            </a:r>
          </a:p>
          <a:p>
            <a:pPr algn="just"/>
            <a:endParaRPr lang="pl-PL" dirty="0" smtClean="0"/>
          </a:p>
          <a:p>
            <a:pPr algn="just"/>
            <a:r>
              <a:rPr lang="pl-PL" dirty="0" smtClean="0"/>
              <a:t>Dla </a:t>
            </a:r>
            <a:r>
              <a:rPr lang="pl-PL" dirty="0"/>
              <a:t>grupy </a:t>
            </a:r>
            <a:r>
              <a:rPr lang="pl-PL" b="1" dirty="0"/>
              <a:t>70+ widać wzrost szczepień o prawie 30 tys. tydzień do tygodnia </a:t>
            </a:r>
            <a:r>
              <a:rPr lang="pl-PL" dirty="0"/>
              <a:t>(11 do 10). </a:t>
            </a:r>
          </a:p>
          <a:p>
            <a:pPr algn="just"/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877149" y="618034"/>
            <a:ext cx="30606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Dane na 18.03 </a:t>
            </a:r>
            <a:endParaRPr lang="pl-PL" dirty="0">
              <a:solidFill>
                <a:srgbClr val="FF0000"/>
              </a:solidFill>
            </a:endParaRPr>
          </a:p>
          <a:p>
            <a:r>
              <a:rPr lang="pl-PL" sz="1200" dirty="0" smtClean="0">
                <a:solidFill>
                  <a:srgbClr val="FF0000"/>
                </a:solidFill>
              </a:rPr>
              <a:t>Tydzień 12 to bieżący tydzień</a:t>
            </a: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17032"/>
            <a:ext cx="5400001" cy="27000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53336"/>
            <a:ext cx="5400001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7481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Harmonogram dostaw i szczepień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18</a:t>
            </a:fld>
            <a:endParaRPr lang="pl-PL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913403"/>
              </p:ext>
            </p:extLst>
          </p:nvPr>
        </p:nvGraphicFramePr>
        <p:xfrm>
          <a:off x="84819" y="925349"/>
          <a:ext cx="8853023" cy="5504026"/>
        </p:xfrm>
        <a:graphic>
          <a:graphicData uri="http://schemas.openxmlformats.org/drawingml/2006/table">
            <a:tbl>
              <a:tblPr/>
              <a:tblGrid>
                <a:gridCol w="229557">
                  <a:extLst>
                    <a:ext uri="{9D8B030D-6E8A-4147-A177-3AD203B41FA5}">
                      <a16:colId xmlns:a16="http://schemas.microsoft.com/office/drawing/2014/main" val="355137335"/>
                    </a:ext>
                  </a:extLst>
                </a:gridCol>
                <a:gridCol w="512174">
                  <a:extLst>
                    <a:ext uri="{9D8B030D-6E8A-4147-A177-3AD203B41FA5}">
                      <a16:colId xmlns:a16="http://schemas.microsoft.com/office/drawing/2014/main" val="3585165741"/>
                    </a:ext>
                  </a:extLst>
                </a:gridCol>
                <a:gridCol w="364075">
                  <a:extLst>
                    <a:ext uri="{9D8B030D-6E8A-4147-A177-3AD203B41FA5}">
                      <a16:colId xmlns:a16="http://schemas.microsoft.com/office/drawing/2014/main" val="106390821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1256184722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3068202183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2422305578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783552667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1600680238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3455753623"/>
                    </a:ext>
                  </a:extLst>
                </a:gridCol>
                <a:gridCol w="641761">
                  <a:extLst>
                    <a:ext uri="{9D8B030D-6E8A-4147-A177-3AD203B41FA5}">
                      <a16:colId xmlns:a16="http://schemas.microsoft.com/office/drawing/2014/main" val="1489751449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1033473636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1395313204"/>
                    </a:ext>
                  </a:extLst>
                </a:gridCol>
                <a:gridCol w="425783">
                  <a:extLst>
                    <a:ext uri="{9D8B030D-6E8A-4147-A177-3AD203B41FA5}">
                      <a16:colId xmlns:a16="http://schemas.microsoft.com/office/drawing/2014/main" val="390968627"/>
                    </a:ext>
                  </a:extLst>
                </a:gridCol>
                <a:gridCol w="550875">
                  <a:extLst>
                    <a:ext uri="{9D8B030D-6E8A-4147-A177-3AD203B41FA5}">
                      <a16:colId xmlns:a16="http://schemas.microsoft.com/office/drawing/2014/main" val="655296184"/>
                    </a:ext>
                  </a:extLst>
                </a:gridCol>
                <a:gridCol w="441492">
                  <a:extLst>
                    <a:ext uri="{9D8B030D-6E8A-4147-A177-3AD203B41FA5}">
                      <a16:colId xmlns:a16="http://schemas.microsoft.com/office/drawing/2014/main" val="1511319034"/>
                    </a:ext>
                  </a:extLst>
                </a:gridCol>
                <a:gridCol w="515074">
                  <a:extLst>
                    <a:ext uri="{9D8B030D-6E8A-4147-A177-3AD203B41FA5}">
                      <a16:colId xmlns:a16="http://schemas.microsoft.com/office/drawing/2014/main" val="2575562843"/>
                    </a:ext>
                  </a:extLst>
                </a:gridCol>
                <a:gridCol w="515074">
                  <a:extLst>
                    <a:ext uri="{9D8B030D-6E8A-4147-A177-3AD203B41FA5}">
                      <a16:colId xmlns:a16="http://schemas.microsoft.com/office/drawing/2014/main" val="3529955626"/>
                    </a:ext>
                  </a:extLst>
                </a:gridCol>
                <a:gridCol w="441492">
                  <a:extLst>
                    <a:ext uri="{9D8B030D-6E8A-4147-A177-3AD203B41FA5}">
                      <a16:colId xmlns:a16="http://schemas.microsoft.com/office/drawing/2014/main" val="2243688878"/>
                    </a:ext>
                  </a:extLst>
                </a:gridCol>
                <a:gridCol w="367910">
                  <a:extLst>
                    <a:ext uri="{9D8B030D-6E8A-4147-A177-3AD203B41FA5}">
                      <a16:colId xmlns:a16="http://schemas.microsoft.com/office/drawing/2014/main" val="565900697"/>
                    </a:ext>
                  </a:extLst>
                </a:gridCol>
                <a:gridCol w="441492">
                  <a:extLst>
                    <a:ext uri="{9D8B030D-6E8A-4147-A177-3AD203B41FA5}">
                      <a16:colId xmlns:a16="http://schemas.microsoft.com/office/drawing/2014/main" val="2049525899"/>
                    </a:ext>
                  </a:extLst>
                </a:gridCol>
              </a:tblGrid>
              <a:tr h="342297"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Dostawy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1 dawka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1.dawka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2 dawka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2.dawka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tygodniowo wg producenta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Bilans magazynu pod </a:t>
                      </a:r>
                      <a:r>
                        <a:rPr lang="pl-PL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koniec *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86639"/>
                  </a:ext>
                </a:extLst>
              </a:tr>
              <a:tr h="586993"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Tydzień szczepienia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tyg.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Tygodniowo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Tygodniowo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91468"/>
                  </a:ext>
                </a:extLst>
              </a:tr>
              <a:tr h="242148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1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Styczeń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1 - 5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1591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1190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306473"/>
                  </a:ext>
                </a:extLst>
              </a:tr>
              <a:tr h="242148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Luty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6 - 9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1430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520,8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1171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1759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1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86312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01.03.2021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041754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08.03.2021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490625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15.03.2021</a:t>
                      </a: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717977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22.03.2021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518712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29.03.2021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537752"/>
                  </a:ext>
                </a:extLst>
              </a:tr>
              <a:tr h="27432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393960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12.04.2021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280596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19.04.2021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812981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26.04.2021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6590018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03.05.2021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853548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332323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17.05.2021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521450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24.05.2021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632393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31.05.2021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795226"/>
                  </a:ext>
                </a:extLst>
              </a:tr>
              <a:tr h="249960"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Suma do 31.05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11191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6884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957962"/>
                  </a:ext>
                </a:extLst>
              </a:tr>
            </a:tbl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323528" y="6473437"/>
            <a:ext cx="835292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* Negatywny bilans Moderny w 24.05 wynika z przesunięcia dostaw o jeden tydzień (ponieważ dostawy do PL są w środku tygodnia)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23908841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Korekta planu – propozycja przyspieszenia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179512" y="1064886"/>
            <a:ext cx="8712968" cy="302304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l-PL" b="1" u="sng" dirty="0" smtClean="0"/>
              <a:t>SCENARIUSZ PRZYSPIESZENIA</a:t>
            </a:r>
          </a:p>
          <a:p>
            <a:r>
              <a:rPr lang="pl-PL" b="1" dirty="0" smtClean="0"/>
              <a:t>Założenie, aby w buforze z poprzedniego tygodnia zostawała szczepionka potrzebna dla punktów od poniedziałku kolejnego tygodnia </a:t>
            </a:r>
            <a:r>
              <a:rPr lang="pl-PL" dirty="0" smtClean="0"/>
              <a:t>(aby nie wyłączać poniedziałków z kalendarza szczepień):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pl-PL" dirty="0" smtClean="0"/>
              <a:t>300 </a:t>
            </a:r>
            <a:r>
              <a:rPr lang="pl-PL" dirty="0" err="1" smtClean="0"/>
              <a:t>tys</a:t>
            </a:r>
            <a:r>
              <a:rPr lang="pl-PL" dirty="0" smtClean="0"/>
              <a:t> </a:t>
            </a:r>
            <a:r>
              <a:rPr lang="pl-PL" dirty="0" err="1" smtClean="0"/>
              <a:t>Pfeizer</a:t>
            </a:r>
            <a:endParaRPr lang="pl-PL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pl-PL" dirty="0" smtClean="0"/>
              <a:t>100 </a:t>
            </a:r>
            <a:r>
              <a:rPr lang="pl-PL" dirty="0" err="1" smtClean="0"/>
              <a:t>tys</a:t>
            </a:r>
            <a:r>
              <a:rPr lang="pl-PL" dirty="0" smtClean="0"/>
              <a:t> Moderna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pl-PL" dirty="0" smtClean="0"/>
              <a:t>200 </a:t>
            </a:r>
            <a:r>
              <a:rPr lang="pl-PL" dirty="0" err="1" smtClean="0"/>
              <a:t>tys</a:t>
            </a:r>
            <a:r>
              <a:rPr lang="pl-PL" dirty="0" smtClean="0"/>
              <a:t> AZ </a:t>
            </a:r>
          </a:p>
          <a:p>
            <a:r>
              <a:rPr lang="pl-PL" dirty="0" smtClean="0"/>
              <a:t>Kolejne dostawy do punktów byłyby wykonywane z bieżących dostaw do Polski w ciągu tygodnia.</a:t>
            </a:r>
          </a:p>
          <a:p>
            <a:r>
              <a:rPr lang="pl-PL" dirty="0" smtClean="0"/>
              <a:t>„Zaległe” </a:t>
            </a:r>
            <a:r>
              <a:rPr lang="pl-PL" dirty="0"/>
              <a:t>o</a:t>
            </a:r>
            <a:r>
              <a:rPr lang="pl-PL" dirty="0" smtClean="0"/>
              <a:t>ferty </a:t>
            </a:r>
            <a:r>
              <a:rPr lang="pl-PL" dirty="0"/>
              <a:t>na 2 </a:t>
            </a:r>
            <a:r>
              <a:rPr lang="pl-PL" dirty="0" smtClean="0"/>
              <a:t>dawki (dla szczepień już wykonanych) </a:t>
            </a:r>
            <a:r>
              <a:rPr lang="pl-PL" dirty="0"/>
              <a:t>zgodnie </a:t>
            </a:r>
            <a:r>
              <a:rPr lang="pl-PL" dirty="0" smtClean="0"/>
              <a:t>ze statystyką z P1 </a:t>
            </a:r>
            <a:r>
              <a:rPr lang="pl-PL" dirty="0"/>
              <a:t>+ założenie o przesunięciu </a:t>
            </a:r>
            <a:r>
              <a:rPr lang="pl-PL" dirty="0" smtClean="0"/>
              <a:t>dawek (6 </a:t>
            </a:r>
            <a:r>
              <a:rPr lang="pl-PL" dirty="0" err="1" smtClean="0"/>
              <a:t>tyg</a:t>
            </a:r>
            <a:r>
              <a:rPr lang="pl-PL" dirty="0" smtClean="0"/>
              <a:t> mRNA , 12 </a:t>
            </a:r>
            <a:r>
              <a:rPr lang="pl-PL" dirty="0" err="1" smtClean="0"/>
              <a:t>tyg</a:t>
            </a:r>
            <a:r>
              <a:rPr lang="pl-PL" dirty="0" smtClean="0"/>
              <a:t> AZ). Obecne oferty RARS mają inne przesunięcia (wg. otrzymanego arkusza).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2</a:t>
            </a:fld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09958" y="3966560"/>
            <a:ext cx="3808269" cy="1246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sz="1500" b="1" u="sng" dirty="0"/>
              <a:t>KORZYŚCI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500" b="1" dirty="0"/>
              <a:t>Zwiększenie całkowitej liczby szczepień kwiecień + maj kosztem buforów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500" b="1" dirty="0"/>
              <a:t>Przesunięcie większej liczby szczepień z maja na kwiecień</a:t>
            </a:r>
            <a:endParaRPr lang="pl-PL" sz="1500" dirty="0"/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/>
          </p:nvPr>
        </p:nvGraphicFramePr>
        <p:xfrm>
          <a:off x="4014422" y="3848319"/>
          <a:ext cx="4941911" cy="2293396"/>
        </p:xfrm>
        <a:graphic>
          <a:graphicData uri="http://schemas.openxmlformats.org/drawingml/2006/table">
            <a:tbl>
              <a:tblPr/>
              <a:tblGrid>
                <a:gridCol w="1146243">
                  <a:extLst>
                    <a:ext uri="{9D8B030D-6E8A-4147-A177-3AD203B41FA5}">
                      <a16:colId xmlns:a16="http://schemas.microsoft.com/office/drawing/2014/main" val="3867133548"/>
                    </a:ext>
                  </a:extLst>
                </a:gridCol>
                <a:gridCol w="737064">
                  <a:extLst>
                    <a:ext uri="{9D8B030D-6E8A-4147-A177-3AD203B41FA5}">
                      <a16:colId xmlns:a16="http://schemas.microsoft.com/office/drawing/2014/main" val="3668531405"/>
                    </a:ext>
                  </a:extLst>
                </a:gridCol>
                <a:gridCol w="764651">
                  <a:extLst>
                    <a:ext uri="{9D8B030D-6E8A-4147-A177-3AD203B41FA5}">
                      <a16:colId xmlns:a16="http://schemas.microsoft.com/office/drawing/2014/main" val="2644433069"/>
                    </a:ext>
                  </a:extLst>
                </a:gridCol>
                <a:gridCol w="764651">
                  <a:extLst>
                    <a:ext uri="{9D8B030D-6E8A-4147-A177-3AD203B41FA5}">
                      <a16:colId xmlns:a16="http://schemas.microsoft.com/office/drawing/2014/main" val="1746802727"/>
                    </a:ext>
                  </a:extLst>
                </a:gridCol>
                <a:gridCol w="764651">
                  <a:extLst>
                    <a:ext uri="{9D8B030D-6E8A-4147-A177-3AD203B41FA5}">
                      <a16:colId xmlns:a16="http://schemas.microsoft.com/office/drawing/2014/main" val="1215938865"/>
                    </a:ext>
                  </a:extLst>
                </a:gridCol>
                <a:gridCol w="764651">
                  <a:extLst>
                    <a:ext uri="{9D8B030D-6E8A-4147-A177-3AD203B41FA5}">
                      <a16:colId xmlns:a16="http://schemas.microsoft.com/office/drawing/2014/main" val="1763403798"/>
                    </a:ext>
                  </a:extLst>
                </a:gridCol>
              </a:tblGrid>
              <a:tr h="260076">
                <a:tc>
                  <a:txBody>
                    <a:bodyPr/>
                    <a:lstStyle/>
                    <a:p>
                      <a:pPr algn="l" fontAlgn="b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Pfeizer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229625"/>
                  </a:ext>
                </a:extLst>
              </a:tr>
              <a:tr h="24825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Bazowe oferty RARS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Kwiecień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438720"/>
                  </a:ext>
                </a:extLst>
              </a:tr>
              <a:tr h="24825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Maj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90805"/>
                  </a:ext>
                </a:extLst>
              </a:tr>
              <a:tr h="26007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1" i="0" u="sng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</a:t>
                      </a:r>
                      <a:r>
                        <a:rPr lang="pl-PL" sz="14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</a:t>
                      </a:r>
                      <a:r>
                        <a:rPr lang="pl-PL" sz="1400" b="1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Maj</a:t>
                      </a:r>
                      <a:endParaRPr lang="pl-PL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295009"/>
                  </a:ext>
                </a:extLst>
              </a:tr>
              <a:tr h="24825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Przyspieszenie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Kwiecień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843836"/>
                  </a:ext>
                </a:extLst>
              </a:tr>
              <a:tr h="24825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Maj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89570"/>
                  </a:ext>
                </a:extLst>
              </a:tr>
              <a:tr h="260076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b="1" i="0" u="sng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Kw</a:t>
                      </a:r>
                      <a:r>
                        <a:rPr lang="pl-PL" sz="14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Maj</a:t>
                      </a:r>
                      <a:endParaRPr lang="pl-PL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934001"/>
                  </a:ext>
                </a:extLst>
              </a:tr>
              <a:tr h="260076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44054"/>
                  </a:ext>
                </a:extLst>
              </a:tr>
              <a:tr h="26007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DELTA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447567"/>
                  </a:ext>
                </a:extLst>
              </a:tr>
            </a:tbl>
          </a:graphicData>
        </a:graphic>
      </p:graphicFrame>
      <p:sp>
        <p:nvSpPr>
          <p:cNvPr id="11" name="pole tekstowe 10"/>
          <p:cNvSpPr txBox="1"/>
          <p:nvPr/>
        </p:nvSpPr>
        <p:spPr>
          <a:xfrm>
            <a:off x="115660" y="5356885"/>
            <a:ext cx="3808268" cy="78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sz="1500" b="1" u="sng" dirty="0" smtClean="0"/>
              <a:t>RYZYKO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500" dirty="0" smtClean="0"/>
              <a:t>Niepewne dostawy – zwłaszcza Astry (na maj)</a:t>
            </a:r>
            <a:endParaRPr lang="pl-PL" sz="1500" b="1" u="sng" dirty="0"/>
          </a:p>
        </p:txBody>
      </p:sp>
    </p:spTree>
    <p:extLst>
      <p:ext uri="{BB962C8B-B14F-4D97-AF65-F5344CB8AC3E}">
        <p14:creationId xmlns:p14="http://schemas.microsoft.com/office/powerpoint/2010/main" val="56296287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Korekta planu – propozycja przyspieszenia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3</a:t>
            </a:fld>
            <a:endParaRPr lang="pl-PL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504543"/>
              </p:ext>
            </p:extLst>
          </p:nvPr>
        </p:nvGraphicFramePr>
        <p:xfrm>
          <a:off x="178694" y="1915960"/>
          <a:ext cx="8713783" cy="2543414"/>
        </p:xfrm>
        <a:graphic>
          <a:graphicData uri="http://schemas.openxmlformats.org/drawingml/2006/table">
            <a:tbl>
              <a:tblPr/>
              <a:tblGrid>
                <a:gridCol w="250196">
                  <a:extLst>
                    <a:ext uri="{9D8B030D-6E8A-4147-A177-3AD203B41FA5}">
                      <a16:colId xmlns:a16="http://schemas.microsoft.com/office/drawing/2014/main" val="3804554336"/>
                    </a:ext>
                  </a:extLst>
                </a:gridCol>
                <a:gridCol w="669878">
                  <a:extLst>
                    <a:ext uri="{9D8B030D-6E8A-4147-A177-3AD203B41FA5}">
                      <a16:colId xmlns:a16="http://schemas.microsoft.com/office/drawing/2014/main" val="259052905"/>
                    </a:ext>
                  </a:extLst>
                </a:gridCol>
                <a:gridCol w="476178">
                  <a:extLst>
                    <a:ext uri="{9D8B030D-6E8A-4147-A177-3AD203B41FA5}">
                      <a16:colId xmlns:a16="http://schemas.microsoft.com/office/drawing/2014/main" val="121409771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439431498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3797830128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1492197241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2557276380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3176403745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333593668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1637558541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45452458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308778798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1519054596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2531563828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747053138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1180566123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79194920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2310234569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2891518372"/>
                    </a:ext>
                  </a:extLst>
                </a:gridCol>
                <a:gridCol w="430443">
                  <a:extLst>
                    <a:ext uri="{9D8B030D-6E8A-4147-A177-3AD203B41FA5}">
                      <a16:colId xmlns:a16="http://schemas.microsoft.com/office/drawing/2014/main" val="1028030075"/>
                    </a:ext>
                  </a:extLst>
                </a:gridCol>
              </a:tblGrid>
              <a:tr h="413805"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8" marR="8078" marT="80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Dostawy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1 dawka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1.dawka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2 dawka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 2.dawka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Szczepienia tygodniowo wg producenta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l-PL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Bilans magazynu pod koniec tygodnia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84214"/>
                  </a:ext>
                </a:extLst>
              </a:tr>
              <a:tr h="275871"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8" marR="8078" marT="80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Tydzień szczepienia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tyg.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Tygodniowo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Tygodniowo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Moderna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Astra Zeneca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161099"/>
                  </a:ext>
                </a:extLst>
              </a:tr>
              <a:tr h="13793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194540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741545"/>
                  </a:ext>
                </a:extLst>
              </a:tr>
              <a:tr h="14450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202103"/>
                  </a:ext>
                </a:extLst>
              </a:tr>
              <a:tr h="137935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730712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212468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429832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017397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750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125550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026340"/>
                  </a:ext>
                </a:extLst>
              </a:tr>
              <a:tr h="13793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341204"/>
                  </a:ext>
                </a:extLst>
              </a:tr>
              <a:tr h="14450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504269"/>
                  </a:ext>
                </a:extLst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3792"/>
              </p:ext>
            </p:extLst>
          </p:nvPr>
        </p:nvGraphicFramePr>
        <p:xfrm>
          <a:off x="179512" y="4885386"/>
          <a:ext cx="8713786" cy="1765258"/>
        </p:xfrm>
        <a:graphic>
          <a:graphicData uri="http://schemas.openxmlformats.org/drawingml/2006/table">
            <a:tbl>
              <a:tblPr/>
              <a:tblGrid>
                <a:gridCol w="251515">
                  <a:extLst>
                    <a:ext uri="{9D8B030D-6E8A-4147-A177-3AD203B41FA5}">
                      <a16:colId xmlns:a16="http://schemas.microsoft.com/office/drawing/2014/main" val="4227653427"/>
                    </a:ext>
                  </a:extLst>
                </a:gridCol>
                <a:gridCol w="673411">
                  <a:extLst>
                    <a:ext uri="{9D8B030D-6E8A-4147-A177-3AD203B41FA5}">
                      <a16:colId xmlns:a16="http://schemas.microsoft.com/office/drawing/2014/main" val="1831081385"/>
                    </a:ext>
                  </a:extLst>
                </a:gridCol>
                <a:gridCol w="478690">
                  <a:extLst>
                    <a:ext uri="{9D8B030D-6E8A-4147-A177-3AD203B41FA5}">
                      <a16:colId xmlns:a16="http://schemas.microsoft.com/office/drawing/2014/main" val="3811910838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629440431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3376936782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126435734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620747981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2062070275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2925411626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2774108808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289412792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555905357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3166615955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812245418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959297453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3933116354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313431347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1618303089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3682661600"/>
                    </a:ext>
                  </a:extLst>
                </a:gridCol>
                <a:gridCol w="430010">
                  <a:extLst>
                    <a:ext uri="{9D8B030D-6E8A-4147-A177-3AD203B41FA5}">
                      <a16:colId xmlns:a16="http://schemas.microsoft.com/office/drawing/2014/main" val="1869279961"/>
                    </a:ext>
                  </a:extLst>
                </a:gridCol>
              </a:tblGrid>
              <a:tr h="8293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289288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465687"/>
                  </a:ext>
                </a:extLst>
              </a:tr>
              <a:tr h="86888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29.03.2021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038639"/>
                  </a:ext>
                </a:extLst>
              </a:tr>
              <a:tr h="82939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30275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942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327417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1022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657236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26.04.2021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556716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276880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1462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4181544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1359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741910"/>
                  </a:ext>
                </a:extLst>
              </a:tr>
              <a:tr h="8293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24.05.2021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1168</a:t>
                      </a:r>
                    </a:p>
                  </a:txBody>
                  <a:tcPr marL="8078" marR="8078" marT="80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1256</a:t>
                      </a:r>
                    </a:p>
                  </a:txBody>
                  <a:tcPr marL="8078" marR="8078" marT="8078" marB="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</a:t>
                      </a:r>
                    </a:p>
                  </a:txBody>
                  <a:tcPr marL="8078" marR="8078" marT="80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773939"/>
                  </a:ext>
                </a:extLst>
              </a:tr>
            </a:tbl>
          </a:graphicData>
        </a:graphic>
      </p:graphicFrame>
      <p:sp>
        <p:nvSpPr>
          <p:cNvPr id="13" name="pole tekstowe 12"/>
          <p:cNvSpPr txBox="1"/>
          <p:nvPr/>
        </p:nvSpPr>
        <p:spPr>
          <a:xfrm>
            <a:off x="178694" y="946464"/>
            <a:ext cx="8713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PONIŻEJ ILUSTRACJA ZMIAN W OFERTACH TYDZIEŃ PO TYGODNIU -&gt; OPTYMALIZACJA POD KĄTEM ZAŁOŻONEGO BUFORA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78694" y="1533115"/>
            <a:ext cx="5761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FF0000"/>
                </a:solidFill>
              </a:rPr>
              <a:t>PRZYSPIESZENIE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107504" y="4490109"/>
            <a:ext cx="5761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FF0000"/>
                </a:solidFill>
              </a:rPr>
              <a:t>WARIANT BAZOWY</a:t>
            </a:r>
            <a:endParaRPr lang="pl-PL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9028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 smtClean="0"/>
              <a:t>OFERTY RARS – 1. dawka</a:t>
            </a:r>
            <a:endParaRPr lang="pl-PL" sz="2000" b="1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4</a:t>
            </a:fld>
            <a:endParaRPr lang="pl-PL"/>
          </a:p>
        </p:txBody>
      </p:sp>
      <p:graphicFrame>
        <p:nvGraphicFramePr>
          <p:cNvPr id="12" name="Symbol zastępczy zawartości 11"/>
          <p:cNvGraphicFramePr>
            <a:graphicFrameLocks noGrp="1"/>
          </p:cNvGraphicFramePr>
          <p:nvPr>
            <p:ph idx="1"/>
            <p:extLst/>
          </p:nvPr>
        </p:nvGraphicFramePr>
        <p:xfrm>
          <a:off x="299839" y="1772816"/>
          <a:ext cx="6408711" cy="4446942"/>
        </p:xfrm>
        <a:graphic>
          <a:graphicData uri="http://schemas.openxmlformats.org/drawingml/2006/table">
            <a:tbl>
              <a:tblPr/>
              <a:tblGrid>
                <a:gridCol w="1015243">
                  <a:extLst>
                    <a:ext uri="{9D8B030D-6E8A-4147-A177-3AD203B41FA5}">
                      <a16:colId xmlns:a16="http://schemas.microsoft.com/office/drawing/2014/main" val="3223344628"/>
                    </a:ext>
                  </a:extLst>
                </a:gridCol>
                <a:gridCol w="507620">
                  <a:extLst>
                    <a:ext uri="{9D8B030D-6E8A-4147-A177-3AD203B41FA5}">
                      <a16:colId xmlns:a16="http://schemas.microsoft.com/office/drawing/2014/main" val="530498473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73842858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2023020988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697690889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3445216212"/>
                    </a:ext>
                  </a:extLst>
                </a:gridCol>
              </a:tblGrid>
              <a:tr h="157642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Tydzień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err="1">
                          <a:effectLst/>
                          <a:latin typeface="Calibri" panose="020F0502020204030204" pitchFamily="34" charset="0"/>
                        </a:rPr>
                        <a:t>Pfizer</a:t>
                      </a:r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 + Moderna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363092"/>
                  </a:ext>
                </a:extLst>
              </a:tr>
              <a:tr h="472927">
                <a:tc gridSpan="2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Nowa oferta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Odrzucona przez Punkt Szczepień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Utworzono zamówienie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973758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255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624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138534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12.04.2021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926945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19.04.2021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409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050165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26.04.2021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415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625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487373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03.05.2021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226678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10.05.2021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412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224571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17.05.2021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415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118067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24.05.2021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417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115210"/>
                  </a:ext>
                </a:extLst>
              </a:tr>
              <a:tr h="292454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3235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1538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4794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831401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/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9549"/>
                  </a:ext>
                </a:extLst>
              </a:tr>
              <a:tr h="157642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Tydzień</a:t>
                      </a:r>
                    </a:p>
                  </a:txBody>
                  <a:tcPr marL="5436" marR="5436" marT="54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Astra </a:t>
                      </a:r>
                      <a:r>
                        <a:rPr lang="pl-PL" sz="1200" b="1" i="0" u="none" strike="noStrike" dirty="0" err="1">
                          <a:effectLst/>
                          <a:latin typeface="Calibri" panose="020F0502020204030204" pitchFamily="34" charset="0"/>
                        </a:rPr>
                        <a:t>Zeneca</a:t>
                      </a:r>
                      <a:endParaRPr lang="pl-PL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6" marR="5436" marT="543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569693"/>
                  </a:ext>
                </a:extLst>
              </a:tr>
              <a:tr h="472927">
                <a:tc gridSpan="2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Nowa oferta</a:t>
                      </a:r>
                    </a:p>
                  </a:txBody>
                  <a:tcPr marL="5436" marR="5436" marT="54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Odrzucona przez Punkt Szczepień</a:t>
                      </a:r>
                    </a:p>
                  </a:txBody>
                  <a:tcPr marL="5436" marR="5436" marT="54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Utworzono zamówienie</a:t>
                      </a:r>
                    </a:p>
                  </a:txBody>
                  <a:tcPr marL="5436" marR="5436" marT="54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5436" marR="5436" marT="543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502287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305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408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132637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12.04.2021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942112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19.04.2021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64944"/>
                  </a:ext>
                </a:extLst>
              </a:tr>
              <a:tr h="15764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26.04.2021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216100"/>
                  </a:ext>
                </a:extLst>
              </a:tr>
              <a:tr h="292454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587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346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effectLst/>
                          <a:latin typeface="Calibri" panose="020F0502020204030204" pitchFamily="34" charset="0"/>
                        </a:rPr>
                        <a:t>947</a:t>
                      </a:r>
                    </a:p>
                  </a:txBody>
                  <a:tcPr marL="5436" marR="5436" marT="5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795156"/>
                  </a:ext>
                </a:extLst>
              </a:tr>
            </a:tbl>
          </a:graphicData>
        </a:graphic>
      </p:graphicFrame>
      <p:sp>
        <p:nvSpPr>
          <p:cNvPr id="14" name="pole tekstowe 13"/>
          <p:cNvSpPr txBox="1"/>
          <p:nvPr/>
        </p:nvSpPr>
        <p:spPr>
          <a:xfrm>
            <a:off x="227398" y="1105580"/>
            <a:ext cx="6481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 smtClean="0"/>
              <a:t>W SDS oferty na Astrę </a:t>
            </a:r>
            <a:r>
              <a:rPr lang="pl-PL" sz="1400" b="1" dirty="0" err="1" smtClean="0"/>
              <a:t>Zenecę</a:t>
            </a:r>
            <a:r>
              <a:rPr lang="pl-PL" sz="1400" b="1" dirty="0" smtClean="0"/>
              <a:t> zostały wystawione do końca kwietnia, </a:t>
            </a:r>
          </a:p>
          <a:p>
            <a:r>
              <a:rPr lang="pl-PL" sz="1400" b="1" dirty="0" smtClean="0"/>
              <a:t>natomiast dla </a:t>
            </a:r>
            <a:r>
              <a:rPr lang="pl-PL" sz="1400" b="1" dirty="0" err="1" smtClean="0"/>
              <a:t>Pfizer</a:t>
            </a:r>
            <a:r>
              <a:rPr lang="pl-PL" sz="1400" b="1" dirty="0" smtClean="0"/>
              <a:t> + Moderna do końca maja.</a:t>
            </a:r>
            <a:endParaRPr lang="pl-PL" sz="1400" b="1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7131834" y="1731194"/>
            <a:ext cx="172819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/>
              <a:t>4,8 mln </a:t>
            </a:r>
            <a:r>
              <a:rPr lang="pl-PL" sz="1600" b="1" dirty="0" smtClean="0"/>
              <a:t>ofert </a:t>
            </a:r>
            <a:r>
              <a:rPr lang="pl-PL" sz="1600" b="1" dirty="0" smtClean="0"/>
              <a:t>na 1. dawkę dla </a:t>
            </a:r>
            <a:r>
              <a:rPr lang="pl-PL" sz="1600" b="1" dirty="0" err="1" smtClean="0"/>
              <a:t>Pfizer+Moderna</a:t>
            </a:r>
            <a:r>
              <a:rPr lang="pl-PL" sz="1600" b="1" dirty="0" smtClean="0"/>
              <a:t> do końca maja.</a:t>
            </a:r>
          </a:p>
          <a:p>
            <a:endParaRPr lang="pl-PL" sz="1600" b="1" dirty="0"/>
          </a:p>
          <a:p>
            <a:r>
              <a:rPr lang="pl-PL" sz="1600" b="1" dirty="0" smtClean="0"/>
              <a:t>947 tys. ofert na 1. dawkę Astry do końca kwietnia</a:t>
            </a:r>
            <a:r>
              <a:rPr lang="pl-PL" sz="1600" b="1" dirty="0" smtClean="0"/>
              <a:t>.</a:t>
            </a:r>
          </a:p>
          <a:p>
            <a:endParaRPr lang="pl-PL" sz="1600" b="1" dirty="0"/>
          </a:p>
          <a:p>
            <a:r>
              <a:rPr lang="pl-PL" sz="1600" b="1" dirty="0" smtClean="0">
                <a:solidFill>
                  <a:srgbClr val="FF0000"/>
                </a:solidFill>
              </a:rPr>
              <a:t>Łącznie jest to nawet mniej niż w przyjętym wariancie bazowym (ok 5,8 mln vs. 6,2)</a:t>
            </a:r>
            <a:endParaRPr lang="pl-PL" sz="1600" b="1" dirty="0" smtClean="0">
              <a:solidFill>
                <a:srgbClr val="FF0000"/>
              </a:solidFill>
            </a:endParaRPr>
          </a:p>
          <a:p>
            <a:endParaRPr lang="pl-PL" sz="1600" b="1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7146095" y="5866287"/>
            <a:ext cx="1713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Dane SDS 19.03 </a:t>
            </a:r>
          </a:p>
          <a:p>
            <a:r>
              <a:rPr lang="pl-PL" dirty="0" smtClean="0">
                <a:solidFill>
                  <a:srgbClr val="FF0000"/>
                </a:solidFill>
              </a:rPr>
              <a:t>godz. 8.00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839662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F4B7-7598-4126-BA88-4C69CAD7087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TERMINY E-REJESTRACJE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83226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Terminy dla 69 latków i 68-67 </a:t>
            </a:r>
            <a:r>
              <a:rPr lang="pl-PL" sz="2000" b="1" dirty="0" smtClean="0"/>
              <a:t>latków</a:t>
            </a:r>
            <a:endParaRPr lang="pl-PL" sz="2000" b="1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6</a:t>
            </a:fld>
            <a:endParaRPr lang="pl-PL"/>
          </a:p>
        </p:txBody>
      </p:sp>
      <p:sp>
        <p:nvSpPr>
          <p:cNvPr id="12" name="pole tekstowe 11"/>
          <p:cNvSpPr txBox="1"/>
          <p:nvPr/>
        </p:nvSpPr>
        <p:spPr>
          <a:xfrm>
            <a:off x="5292080" y="1621537"/>
            <a:ext cx="3600400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b="1" dirty="0" smtClean="0"/>
              <a:t>72 tys. – wzrost zapisów 69-latków w 1. dniu zapisów (12.03)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b="1" dirty="0" smtClean="0"/>
              <a:t>83 tys. – wzrost zapisów 69-67 latków w 1. dniu zapisów (19.03) -&gt; mniej zapisów, w dodatku 2 roczniki.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 smtClean="0"/>
              <a:t>11-17.03 wzrost „falami” z ok. 180 tys. na 264 tys. 17.03 -&gt; efekt przepisywania z zeszytów/telefonów.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600" dirty="0" smtClean="0"/>
              <a:t>264 tys. zapisów to ok. 57% kohorty osób w wieku 69 lat (461 tys.) -&gt; w miarę wysoki udział chętnych.</a:t>
            </a: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81435"/>
              </p:ext>
            </p:extLst>
          </p:nvPr>
        </p:nvGraphicFramePr>
        <p:xfrm>
          <a:off x="179512" y="2957676"/>
          <a:ext cx="4896548" cy="2415540"/>
        </p:xfrm>
        <a:graphic>
          <a:graphicData uri="http://schemas.openxmlformats.org/drawingml/2006/table">
            <a:tbl>
              <a:tblPr/>
              <a:tblGrid>
                <a:gridCol w="1224137">
                  <a:extLst>
                    <a:ext uri="{9D8B030D-6E8A-4147-A177-3AD203B41FA5}">
                      <a16:colId xmlns:a16="http://schemas.microsoft.com/office/drawing/2014/main" val="2481736495"/>
                    </a:ext>
                  </a:extLst>
                </a:gridCol>
                <a:gridCol w="1224137">
                  <a:extLst>
                    <a:ext uri="{9D8B030D-6E8A-4147-A177-3AD203B41FA5}">
                      <a16:colId xmlns:a16="http://schemas.microsoft.com/office/drawing/2014/main" val="3358765466"/>
                    </a:ext>
                  </a:extLst>
                </a:gridCol>
                <a:gridCol w="792086">
                  <a:extLst>
                    <a:ext uri="{9D8B030D-6E8A-4147-A177-3AD203B41FA5}">
                      <a16:colId xmlns:a16="http://schemas.microsoft.com/office/drawing/2014/main" val="1456664221"/>
                    </a:ext>
                  </a:extLst>
                </a:gridCol>
                <a:gridCol w="1656188">
                  <a:extLst>
                    <a:ext uri="{9D8B030D-6E8A-4147-A177-3AD203B41FA5}">
                      <a16:colId xmlns:a16="http://schemas.microsoft.com/office/drawing/2014/main" val="1895580604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Terminy</a:t>
                      </a:r>
                      <a:r>
                        <a:rPr lang="pl-PL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dla 69-67 latków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809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Terminy zapisów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pobrania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Zapisy 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tys.)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Przyrost terminów </a:t>
                      </a: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tys.)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521969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kumimoji="0" lang="pl-PL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22.03-02.05</a:t>
                      </a:r>
                    </a:p>
                    <a:p>
                      <a:pPr algn="ctr" fontAlgn="b"/>
                      <a:endParaRPr kumimoji="0" lang="pl-PL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kumimoji="0" lang="pl-PL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(13-18 tydzień)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marca (godz.8:00)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(względem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18.03 godz. 15.00)</a:t>
                      </a:r>
                    </a:p>
                    <a:p>
                      <a:pPr algn="ctr" fontAlgn="b"/>
                      <a:r>
                        <a:rPr lang="pl-PL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r>
                        <a:rPr lang="pl-PL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(względem (18.03 godz. 8.00)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3694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marca (godz.15:00)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4754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marca (godz.8:00)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3709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marca (godz.8:00)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832822"/>
                  </a:ext>
                </a:extLst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53077"/>
              </p:ext>
            </p:extLst>
          </p:nvPr>
        </p:nvGraphicFramePr>
        <p:xfrm>
          <a:off x="179512" y="1412776"/>
          <a:ext cx="4936136" cy="1305560"/>
        </p:xfrm>
        <a:graphic>
          <a:graphicData uri="http://schemas.openxmlformats.org/drawingml/2006/table">
            <a:tbl>
              <a:tblPr/>
              <a:tblGrid>
                <a:gridCol w="1234034">
                  <a:extLst>
                    <a:ext uri="{9D8B030D-6E8A-4147-A177-3AD203B41FA5}">
                      <a16:colId xmlns:a16="http://schemas.microsoft.com/office/drawing/2014/main" val="2481736495"/>
                    </a:ext>
                  </a:extLst>
                </a:gridCol>
                <a:gridCol w="1234034">
                  <a:extLst>
                    <a:ext uri="{9D8B030D-6E8A-4147-A177-3AD203B41FA5}">
                      <a16:colId xmlns:a16="http://schemas.microsoft.com/office/drawing/2014/main" val="3358765466"/>
                    </a:ext>
                  </a:extLst>
                </a:gridCol>
                <a:gridCol w="883891">
                  <a:extLst>
                    <a:ext uri="{9D8B030D-6E8A-4147-A177-3AD203B41FA5}">
                      <a16:colId xmlns:a16="http://schemas.microsoft.com/office/drawing/2014/main" val="1456664221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1895580604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Terminy dla 69-latków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53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Terminy zapisów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pobrania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Zapisy 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tys.)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Przyrost terminów </a:t>
                      </a:r>
                    </a:p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pl-P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 tys.)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52196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b"/>
                      <a:r>
                        <a:rPr kumimoji="0" lang="pl-PL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22.03-04.04</a:t>
                      </a:r>
                    </a:p>
                    <a:p>
                      <a:pPr algn="ctr" fontAlgn="b"/>
                      <a:r>
                        <a:rPr kumimoji="0" lang="pl-PL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(13-14 tydzień)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</a:t>
                      </a:r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marca (godz.8:00)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3694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</a:t>
                      </a:r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marca (godz.15:00)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475454"/>
                  </a:ext>
                </a:extLst>
              </a:tr>
            </a:tbl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187048" y="5446965"/>
            <a:ext cx="474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200" dirty="0" smtClean="0"/>
              <a:t>Terminy dla 69-latków mogą być zajmowane przez 67-68latków.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1200" dirty="0" smtClean="0"/>
              <a:t>Przyrost terminów w okresie zapisów 68-67 latków (od 18 marca) mógł być generowany przez 69-latków (przepisywanie z zeszytów). </a:t>
            </a:r>
          </a:p>
        </p:txBody>
      </p:sp>
    </p:spTree>
    <p:extLst>
      <p:ext uri="{BB962C8B-B14F-4D97-AF65-F5344CB8AC3E}">
        <p14:creationId xmlns:p14="http://schemas.microsoft.com/office/powerpoint/2010/main" val="981167943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dirty="0"/>
              <a:t>SZCZEPIENIE </a:t>
            </a:r>
            <a:r>
              <a:rPr lang="pl-PL" sz="2000" b="1" dirty="0" smtClean="0"/>
              <a:t>69 + 68-67LATKÓW </a:t>
            </a:r>
            <a:r>
              <a:rPr lang="pl-PL" sz="2000" b="1" dirty="0"/>
              <a:t>– CZ. I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7</a:t>
            </a:fld>
            <a:endParaRPr lang="pl-PL"/>
          </a:p>
        </p:txBody>
      </p:sp>
      <p:sp>
        <p:nvSpPr>
          <p:cNvPr id="12" name="pole tekstowe 11"/>
          <p:cNvSpPr txBox="1"/>
          <p:nvPr/>
        </p:nvSpPr>
        <p:spPr>
          <a:xfrm>
            <a:off x="6660232" y="1196752"/>
            <a:ext cx="237626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Podsumowanie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 smtClean="0"/>
              <a:t>368 </a:t>
            </a:r>
            <a:r>
              <a:rPr lang="pl-PL" sz="1600" b="1" dirty="0"/>
              <a:t>tys. umówionych </a:t>
            </a:r>
            <a:r>
              <a:rPr lang="pl-PL" sz="1600" b="1" dirty="0" smtClean="0"/>
              <a:t>szczepień do końca marca</a:t>
            </a:r>
            <a:endParaRPr lang="pl-PL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18 marca </a:t>
            </a:r>
            <a:r>
              <a:rPr lang="pl-PL" sz="1600" dirty="0" smtClean="0"/>
              <a:t> wzrosła liczba terminów na 13 i 14 tydzień.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b="1" dirty="0" smtClean="0"/>
              <a:t>Wzrasta liczba terminów zajętych</a:t>
            </a:r>
            <a:r>
              <a:rPr lang="pl-PL" sz="1600" dirty="0" smtClean="0"/>
              <a:t>.</a:t>
            </a:r>
            <a:endParaRPr lang="pl-PL" sz="1600" dirty="0"/>
          </a:p>
          <a:p>
            <a:endParaRPr lang="pl-PL" sz="1600" dirty="0" smtClean="0"/>
          </a:p>
          <a:p>
            <a:r>
              <a:rPr lang="pl-PL" sz="1200" dirty="0" smtClean="0"/>
              <a:t>Porównanie danych z godz. 8.00, dane za 18.03 na godz. 15.00.</a:t>
            </a:r>
            <a:endParaRPr lang="pl-PL" sz="1200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179512" y="980728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u="sng" dirty="0"/>
              <a:t>Terminy na szczepienie Astrą </a:t>
            </a:r>
            <a:r>
              <a:rPr lang="pl-PL" b="1" u="sng" dirty="0" err="1"/>
              <a:t>Zenecą</a:t>
            </a:r>
            <a:endParaRPr lang="pl-PL" b="1" u="sng" dirty="0"/>
          </a:p>
        </p:txBody>
      </p:sp>
      <p:sp>
        <p:nvSpPr>
          <p:cNvPr id="20" name="pole tekstowe 19"/>
          <p:cNvSpPr txBox="1"/>
          <p:nvPr/>
        </p:nvSpPr>
        <p:spPr>
          <a:xfrm>
            <a:off x="403654" y="6022449"/>
            <a:ext cx="61845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/>
              <a:t>Komentarz</a:t>
            </a:r>
            <a:r>
              <a:rPr lang="pl-PL" sz="1100" dirty="0"/>
              <a:t>: część podmiotów w systemie e-rejestracje może zawierać pod jedną kombinacją nr księgi, </a:t>
            </a:r>
            <a:r>
              <a:rPr lang="pl-PL" sz="1100" dirty="0" err="1"/>
              <a:t>terytu</a:t>
            </a:r>
            <a:r>
              <a:rPr lang="pl-PL" sz="1100" dirty="0"/>
              <a:t> i nazwy punktu kilka punktów.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7256517" y="5221281"/>
            <a:ext cx="1635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FF0000"/>
                </a:solidFill>
              </a:rPr>
              <a:t>Dane na 19.03 godz. 15.00</a:t>
            </a:r>
            <a:endParaRPr lang="pl-PL" sz="1400" dirty="0">
              <a:solidFill>
                <a:srgbClr val="FF0000"/>
              </a:solidFill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4932974" y="52147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Możliwe, że 68-67latkowie byli umawiani na terminy 69 latków.</a:t>
            </a:r>
            <a:endParaRPr lang="pl-PL" dirty="0">
              <a:solidFill>
                <a:srgbClr val="FF0000"/>
              </a:solidFill>
            </a:endParaRPr>
          </a:p>
        </p:txBody>
      </p:sp>
      <p:graphicFrame>
        <p:nvGraphicFramePr>
          <p:cNvPr id="14" name="Wykres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1756943"/>
              </p:ext>
            </p:extLst>
          </p:nvPr>
        </p:nvGraphicFramePr>
        <p:xfrm>
          <a:off x="695213" y="1313661"/>
          <a:ext cx="5521325" cy="3003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861708"/>
              </p:ext>
            </p:extLst>
          </p:nvPr>
        </p:nvGraphicFramePr>
        <p:xfrm>
          <a:off x="323531" y="4454872"/>
          <a:ext cx="6768748" cy="1422400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val="247194213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5623182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1009262497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1038619314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2598649683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3325667472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2517139669"/>
                    </a:ext>
                  </a:extLst>
                </a:gridCol>
                <a:gridCol w="852094">
                  <a:extLst>
                    <a:ext uri="{9D8B030D-6E8A-4147-A177-3AD203B41FA5}">
                      <a16:colId xmlns:a16="http://schemas.microsoft.com/office/drawing/2014/main" val="2227216274"/>
                    </a:ext>
                  </a:extLst>
                </a:gridCol>
              </a:tblGrid>
              <a:tr h="24130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Tydzień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Terminy [tys.]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796235"/>
                  </a:ext>
                </a:extLst>
              </a:tr>
              <a:tr h="469900">
                <a:tc gridSpan="2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Wolne zew.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Wolne wew.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Wolne razem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Zajęte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Zaokr. do x50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395598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13-14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22.03 - 04.04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025928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05.04-02.05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374065"/>
                  </a:ext>
                </a:extLst>
              </a:tr>
              <a:tr h="2413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Razem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03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9427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8</a:t>
            </a:fld>
            <a:endParaRPr lang="pl-PL"/>
          </a:p>
        </p:txBody>
      </p:sp>
      <p:sp>
        <p:nvSpPr>
          <p:cNvPr id="11" name="Tytuł 2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</p:spPr>
        <p:txBody>
          <a:bodyPr>
            <a:normAutofit/>
          </a:bodyPr>
          <a:lstStyle/>
          <a:p>
            <a:r>
              <a:rPr lang="pl-PL" sz="2000" b="1" dirty="0"/>
              <a:t>TERMINY E-REJESTRACJE – </a:t>
            </a:r>
            <a:r>
              <a:rPr lang="pl-PL" sz="2000" b="1" dirty="0" smtClean="0"/>
              <a:t>Astra </a:t>
            </a:r>
            <a:r>
              <a:rPr lang="pl-PL" sz="2000" b="1" dirty="0" err="1" smtClean="0"/>
              <a:t>Zeneca</a:t>
            </a:r>
            <a:endParaRPr lang="pl-PL" sz="2000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251520" y="5590981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200" dirty="0"/>
              <a:t>Tydzień 13-14 szczepienia 69-latków Astrą </a:t>
            </a:r>
            <a:r>
              <a:rPr lang="pl-PL" sz="1200" dirty="0" err="1"/>
              <a:t>Zenecą</a:t>
            </a:r>
            <a:r>
              <a:rPr lang="pl-PL" sz="12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 smtClean="0"/>
              <a:t>Dane </a:t>
            </a:r>
            <a:r>
              <a:rPr lang="pl-PL" sz="1200" dirty="0"/>
              <a:t>na </a:t>
            </a:r>
            <a:r>
              <a:rPr lang="pl-PL" sz="1200" dirty="0" smtClean="0"/>
              <a:t>19.03.2021 </a:t>
            </a:r>
            <a:r>
              <a:rPr lang="pl-PL" sz="1200" dirty="0"/>
              <a:t>g. </a:t>
            </a:r>
            <a:r>
              <a:rPr lang="pl-PL" sz="1200" dirty="0" smtClean="0"/>
              <a:t>15.00</a:t>
            </a:r>
            <a:r>
              <a:rPr lang="pl-PL" sz="1200" dirty="0"/>
              <a:t>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4921941" y="50237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Możliwe, że 68-67latkowie byli umawiani na terminy 69 latków.</a:t>
            </a: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63277"/>
            <a:ext cx="7543272" cy="4525963"/>
          </a:xfrm>
        </p:spPr>
      </p:pic>
      <p:grpSp>
        <p:nvGrpSpPr>
          <p:cNvPr id="24" name="Grupa 23"/>
          <p:cNvGrpSpPr/>
          <p:nvPr/>
        </p:nvGrpSpPr>
        <p:grpSpPr>
          <a:xfrm>
            <a:off x="2555776" y="1412776"/>
            <a:ext cx="5529288" cy="3312368"/>
            <a:chOff x="2627784" y="1412776"/>
            <a:chExt cx="5529288" cy="3312368"/>
          </a:xfrm>
        </p:grpSpPr>
        <p:sp>
          <p:nvSpPr>
            <p:cNvPr id="25" name="Prostokąt 24"/>
            <p:cNvSpPr/>
            <p:nvPr/>
          </p:nvSpPr>
          <p:spPr>
            <a:xfrm>
              <a:off x="2627784" y="1412776"/>
              <a:ext cx="864096" cy="331236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6" name="Prostokąt 25"/>
            <p:cNvSpPr/>
            <p:nvPr/>
          </p:nvSpPr>
          <p:spPr>
            <a:xfrm>
              <a:off x="6732240" y="4365104"/>
              <a:ext cx="1224136" cy="36004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7" name="Prostokąt 26"/>
            <p:cNvSpPr/>
            <p:nvPr/>
          </p:nvSpPr>
          <p:spPr>
            <a:xfrm>
              <a:off x="3491880" y="3717033"/>
              <a:ext cx="1584176" cy="1002750"/>
            </a:xfrm>
            <a:prstGeom prst="rect">
              <a:avLst/>
            </a:prstGeom>
            <a:noFill/>
            <a:ln>
              <a:solidFill>
                <a:srgbClr val="0796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8" name="pole tekstowe 27"/>
            <p:cNvSpPr txBox="1"/>
            <p:nvPr/>
          </p:nvSpPr>
          <p:spPr>
            <a:xfrm>
              <a:off x="3635896" y="1484784"/>
              <a:ext cx="1830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Terminy dla 69-latków</a:t>
              </a:r>
              <a:endParaRPr lang="pl-PL" sz="1400" b="1" dirty="0"/>
            </a:p>
          </p:txBody>
        </p:sp>
        <p:sp>
          <p:nvSpPr>
            <p:cNvPr id="29" name="pole tekstowe 28"/>
            <p:cNvSpPr txBox="1"/>
            <p:nvPr/>
          </p:nvSpPr>
          <p:spPr>
            <a:xfrm>
              <a:off x="4026259" y="3231804"/>
              <a:ext cx="17338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Terminy kwietniowe </a:t>
              </a:r>
            </a:p>
            <a:p>
              <a:r>
                <a:rPr lang="pl-PL" sz="1400" b="1" dirty="0" smtClean="0"/>
                <a:t>dla 69-65</a:t>
              </a:r>
              <a:endParaRPr lang="pl-PL" sz="1400" b="1" dirty="0"/>
            </a:p>
          </p:txBody>
        </p:sp>
        <p:sp>
          <p:nvSpPr>
            <p:cNvPr id="30" name="pole tekstowe 29"/>
            <p:cNvSpPr txBox="1"/>
            <p:nvPr/>
          </p:nvSpPr>
          <p:spPr>
            <a:xfrm>
              <a:off x="6294511" y="4005064"/>
              <a:ext cx="18625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2. dawki dla 69-latków</a:t>
              </a:r>
              <a:endParaRPr lang="pl-PL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662380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274F-8A4A-45F4-AD29-C0857742EF69}" type="datetime4">
              <a:rPr lang="pl-PL" smtClean="0"/>
              <a:t>19 marca 2021</a:t>
            </a:fld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D861-1F98-47F1-87D8-F4B7010F06C8}" type="slidenum">
              <a:rPr lang="pl-PL" smtClean="0"/>
              <a:t>9</a:t>
            </a:fld>
            <a:endParaRPr lang="pl-PL"/>
          </a:p>
        </p:txBody>
      </p:sp>
      <p:sp>
        <p:nvSpPr>
          <p:cNvPr id="11" name="Tytuł 2"/>
          <p:cNvSpPr>
            <a:spLocks noGrp="1"/>
          </p:cNvSpPr>
          <p:nvPr>
            <p:ph type="title"/>
          </p:nvPr>
        </p:nvSpPr>
        <p:spPr>
          <a:xfrm>
            <a:off x="179512" y="478236"/>
            <a:ext cx="8712968" cy="586651"/>
          </a:xfrm>
        </p:spPr>
        <p:txBody>
          <a:bodyPr>
            <a:normAutofit/>
          </a:bodyPr>
          <a:lstStyle/>
          <a:p>
            <a:r>
              <a:rPr lang="pl-PL" sz="2000" b="1" dirty="0"/>
              <a:t>TERMINY E-REJESTRACJE – CZ. 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251520" y="5445224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200" dirty="0"/>
              <a:t>Tydzień 13-14 szczepienia 69-latków Astrą </a:t>
            </a:r>
            <a:r>
              <a:rPr lang="pl-PL" sz="1200" dirty="0" err="1"/>
              <a:t>Zenecą</a:t>
            </a:r>
            <a:r>
              <a:rPr lang="pl-PL" sz="1200" dirty="0"/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/>
              <a:t>Pojawiły się kalendarze na kwiecień i maj (od 15 tyg.), głównie na szczepienia Pfizerem.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/>
              <a:t>Udział terminów na szczepienia nieokreśloną szczepionką spada w 13. tygodniu (do 180 tys.), zaś w kolejnych tygodniach nie występuje. 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200" dirty="0"/>
              <a:t>Dane na </a:t>
            </a:r>
            <a:r>
              <a:rPr lang="pl-PL" sz="1200" dirty="0" smtClean="0"/>
              <a:t>19.03.2021 </a:t>
            </a:r>
            <a:r>
              <a:rPr lang="pl-PL" sz="1200" dirty="0"/>
              <a:t>g. </a:t>
            </a:r>
            <a:r>
              <a:rPr lang="pl-PL" sz="1200" dirty="0" smtClean="0"/>
              <a:t>15.00</a:t>
            </a:r>
            <a:r>
              <a:rPr lang="pl-PL" sz="1200" dirty="0"/>
              <a:t>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19261"/>
            <a:ext cx="7543272" cy="4525963"/>
          </a:xfrm>
        </p:spPr>
      </p:pic>
      <p:sp>
        <p:nvSpPr>
          <p:cNvPr id="18" name="pole tekstowe 17"/>
          <p:cNvSpPr txBox="1"/>
          <p:nvPr/>
        </p:nvSpPr>
        <p:spPr>
          <a:xfrm>
            <a:off x="4921941" y="50237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Możliwe, że 68-67latkowie byli umawiani na terminy 69 latków.</a:t>
            </a:r>
            <a:endParaRPr lang="pl-PL" dirty="0">
              <a:solidFill>
                <a:srgbClr val="FF0000"/>
              </a:solidFill>
            </a:endParaRPr>
          </a:p>
        </p:txBody>
      </p:sp>
      <p:grpSp>
        <p:nvGrpSpPr>
          <p:cNvPr id="19" name="Grupa 18"/>
          <p:cNvGrpSpPr/>
          <p:nvPr/>
        </p:nvGrpSpPr>
        <p:grpSpPr>
          <a:xfrm>
            <a:off x="3771413" y="1268760"/>
            <a:ext cx="3320867" cy="3312369"/>
            <a:chOff x="3915429" y="1268760"/>
            <a:chExt cx="3320867" cy="3312369"/>
          </a:xfrm>
        </p:grpSpPr>
        <p:sp>
          <p:nvSpPr>
            <p:cNvPr id="20" name="Prostokąt 19"/>
            <p:cNvSpPr/>
            <p:nvPr/>
          </p:nvSpPr>
          <p:spPr>
            <a:xfrm>
              <a:off x="3915429" y="1268760"/>
              <a:ext cx="656571" cy="201622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3" name="pole tekstowe 22"/>
            <p:cNvSpPr txBox="1"/>
            <p:nvPr/>
          </p:nvSpPr>
          <p:spPr>
            <a:xfrm>
              <a:off x="4716016" y="1340768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200" b="1" dirty="0"/>
                <a:t>Terminy AZ dla 69 latków</a:t>
              </a:r>
            </a:p>
          </p:txBody>
        </p:sp>
        <p:sp>
          <p:nvSpPr>
            <p:cNvPr id="24" name="Prostokąt 23"/>
            <p:cNvSpPr/>
            <p:nvPr/>
          </p:nvSpPr>
          <p:spPr>
            <a:xfrm>
              <a:off x="5148064" y="2996953"/>
              <a:ext cx="360040" cy="158417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5" name="pole tekstowe 24"/>
            <p:cNvSpPr txBox="1"/>
            <p:nvPr/>
          </p:nvSpPr>
          <p:spPr>
            <a:xfrm>
              <a:off x="5652120" y="3255367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200" b="1" dirty="0"/>
                <a:t>Przesunięcie 2. dawki </a:t>
              </a:r>
              <a:r>
                <a:rPr lang="pl-PL" sz="1200" b="1" dirty="0" err="1"/>
                <a:t>Pfizer</a:t>
              </a:r>
              <a:r>
                <a:rPr lang="pl-PL" sz="1200" b="1" dirty="0"/>
                <a:t> (do 6 tyg.)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9447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uRo7QkIL0SR8EjYhx0i9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ukPIqOaQ0qqTib1imNnW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  <p:tag name="THINKCELLSHAPEDONOTDELETE" val="pPxQETBhtVkyDgWU3woZ8Zw"/>
</p:tagLst>
</file>

<file path=ppt/theme/theme1.xml><?xml version="1.0" encoding="utf-8"?>
<a:theme xmlns:a="http://schemas.openxmlformats.org/drawingml/2006/main" name="Motyw pakietu Office">
  <a:themeElements>
    <a:clrScheme name="Niestandardowy 1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D0000"/>
      </a:accent1>
      <a:accent2>
        <a:srgbClr val="BABABA"/>
      </a:accent2>
      <a:accent3>
        <a:srgbClr val="7A7A7A"/>
      </a:accent3>
      <a:accent4>
        <a:srgbClr val="8B2500"/>
      </a:accent4>
      <a:accent5>
        <a:srgbClr val="EE7600"/>
      </a:accent5>
      <a:accent6>
        <a:srgbClr val="CD5B45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4750</TotalTime>
  <Words>2532</Words>
  <Application>Microsoft Office PowerPoint</Application>
  <PresentationFormat>Pokaz na ekranie (4:3)</PresentationFormat>
  <Paragraphs>1341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3" baseType="lpstr">
      <vt:lpstr>Arial</vt:lpstr>
      <vt:lpstr>Calibri</vt:lpstr>
      <vt:lpstr>Corbel</vt:lpstr>
      <vt:lpstr>Wingdings</vt:lpstr>
      <vt:lpstr>Motyw pakietu Office</vt:lpstr>
      <vt:lpstr>Raport z realizacji programu szczepień</vt:lpstr>
      <vt:lpstr>Korekta planu – propozycja przyspieszenia</vt:lpstr>
      <vt:lpstr>Korekta planu – propozycja przyspieszenia</vt:lpstr>
      <vt:lpstr>OFERTY RARS – 1. dawka</vt:lpstr>
      <vt:lpstr>TERMINY E-REJESTRACJE</vt:lpstr>
      <vt:lpstr>Terminy dla 69 latków i 68-67 latków</vt:lpstr>
      <vt:lpstr>SZCZEPIENIE 69 + 68-67LATKÓW – CZ. I</vt:lpstr>
      <vt:lpstr>TERMINY E-REJESTRACJE – Astra Zeneca</vt:lpstr>
      <vt:lpstr>TERMINY E-REJESTRACJE – CZ. I</vt:lpstr>
      <vt:lpstr>TERMINY E-REJESTRACJE – CZ. II</vt:lpstr>
      <vt:lpstr>Szczepienie 70+</vt:lpstr>
      <vt:lpstr>SZCZEPIENIA 70+: ustalenia z warsztatu 16.03.2021</vt:lpstr>
      <vt:lpstr>ZAPOTRZEBOWANIE NA SZCZEPIENIA -&gt; kwiecień + maj</vt:lpstr>
      <vt:lpstr>Realizacja programu szczepień</vt:lpstr>
      <vt:lpstr>POSTĘP PROGRAMU SZCZEPIEŃ – CZ. I</vt:lpstr>
      <vt:lpstr>POSTĘP PROGRAMU SZCZEPIEŃ – CZ. II</vt:lpstr>
      <vt:lpstr>POSTĘP PROGRAMU SZCZEPIEŃ – CZ. III</vt:lpstr>
      <vt:lpstr>Harmonogram dostaw i szczepień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Krupa Magdalena</dc:creator>
  <cp:lastModifiedBy>Wierzbowski Michał</cp:lastModifiedBy>
  <cp:revision>595</cp:revision>
  <cp:lastPrinted>2021-01-25T10:48:19Z</cp:lastPrinted>
  <dcterms:created xsi:type="dcterms:W3CDTF">2013-03-25T09:57:15Z</dcterms:created>
  <dcterms:modified xsi:type="dcterms:W3CDTF">2021-03-19T16:21:48Z</dcterms:modified>
</cp:coreProperties>
</file>